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9" r:id="rId4"/>
    <p:sldId id="260" r:id="rId5"/>
    <p:sldId id="261" r:id="rId6"/>
    <p:sldId id="262" r:id="rId7"/>
    <p:sldId id="276" r:id="rId8"/>
    <p:sldId id="279" r:id="rId9"/>
    <p:sldId id="263" r:id="rId10"/>
    <p:sldId id="278" r:id="rId11"/>
    <p:sldId id="277" r:id="rId12"/>
    <p:sldId id="264" r:id="rId13"/>
    <p:sldId id="265" r:id="rId14"/>
    <p:sldId id="269" r:id="rId15"/>
    <p:sldId id="268" r:id="rId16"/>
    <p:sldId id="266" r:id="rId17"/>
    <p:sldId id="270" r:id="rId18"/>
    <p:sldId id="258" r:id="rId19"/>
    <p:sldId id="267" r:id="rId20"/>
    <p:sldId id="271" r:id="rId21"/>
    <p:sldId id="272" r:id="rId22"/>
    <p:sldId id="274" r:id="rId23"/>
    <p:sldId id="273" r:id="rId24"/>
    <p:sldId id="275" r:id="rId25"/>
    <p:sldId id="280" r:id="rId26"/>
    <p:sldId id="281" r:id="rId27"/>
    <p:sldId id="282" r:id="rId28"/>
    <p:sldId id="283" r:id="rId2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E:\2013\K&#237;s&#233;rletek%202013\Mesterh&#225;zy%20-%20FUS%20kis%202013\fuz&#225;rium_v&#233;ger_hkuk2013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dk1" tx1="lt1" bg2="dk2" tx2="lt2" accent1="accent1" accent2="accent2" accent3="accent3" accent4="accent4" accent5="accent5" accent6="accent6" hlink="hlink" folHlink="folHlink"/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Munka2!$C$44</c:f>
              <c:strCache>
                <c:ptCount val="1"/>
                <c:pt idx="0">
                  <c:v>csöves kg/ha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FFFF00"/>
                    </a:solidFill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Munka2!$B$45:$B$49</c:f>
              <c:strCache>
                <c:ptCount val="5"/>
                <c:pt idx="0">
                  <c:v>Soleil 1,5 l/ha</c:v>
                </c:pt>
                <c:pt idx="1">
                  <c:v>Prosaro 1 l/ha</c:v>
                </c:pt>
                <c:pt idx="2">
                  <c:v>Don Q 1,5 l/ha</c:v>
                </c:pt>
                <c:pt idx="3">
                  <c:v>Retengo Plus 1,5 l/ha</c:v>
                </c:pt>
                <c:pt idx="4">
                  <c:v>Kezeletlen</c:v>
                </c:pt>
              </c:strCache>
            </c:strRef>
          </c:cat>
          <c:val>
            <c:numRef>
              <c:f>Munka2!$C$45:$C$49</c:f>
              <c:numCache>
                <c:formatCode>General</c:formatCode>
                <c:ptCount val="5"/>
                <c:pt idx="0">
                  <c:v>2587</c:v>
                </c:pt>
                <c:pt idx="1">
                  <c:v>2431</c:v>
                </c:pt>
                <c:pt idx="2">
                  <c:v>2411</c:v>
                </c:pt>
                <c:pt idx="3">
                  <c:v>2395</c:v>
                </c:pt>
                <c:pt idx="4">
                  <c:v>1812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0966400"/>
        <c:axId val="206817920"/>
        <c:axId val="0"/>
      </c:bar3DChart>
      <c:catAx>
        <c:axId val="170966400"/>
        <c:scaling>
          <c:orientation val="minMax"/>
        </c:scaling>
        <c:delete val="0"/>
        <c:axPos val="b"/>
        <c:majorGridlines/>
        <c:numFmt formatCode="General" sourceLinked="0"/>
        <c:majorTickMark val="out"/>
        <c:minorTickMark val="none"/>
        <c:tickLblPos val="nextTo"/>
        <c:crossAx val="206817920"/>
        <c:crosses val="autoZero"/>
        <c:auto val="1"/>
        <c:lblAlgn val="ctr"/>
        <c:lblOffset val="100"/>
        <c:noMultiLvlLbl val="0"/>
      </c:catAx>
      <c:valAx>
        <c:axId val="206817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70966400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/>
          </a:pPr>
          <a:endParaRPr lang="hu-HU"/>
        </a:p>
      </c:txPr>
    </c:legend>
    <c:plotVisOnly val="1"/>
    <c:dispBlanksAs val="gap"/>
    <c:showDLblsOverMax val="0"/>
  </c:chart>
  <c:spPr>
    <a:solidFill>
      <a:schemeClr val="bg2">
        <a:lumMod val="75000"/>
      </a:schemeClr>
    </a:solidFill>
  </c:spPr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hu-HU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image" Target="../media/image7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image" Target="../media/image2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45461A-CA50-4261-AFBB-B5E877E15E10}" type="datetimeFigureOut">
              <a:rPr lang="hu-HU" smtClean="0"/>
              <a:t>2015.05.07.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76526B-A9CA-4A89-8B87-9019DD71960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5188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22288917-E2F8-4966-9699-7FF8B4C0A2C9}" type="slidenum">
              <a:rPr lang="hu-HU" altLang="hu-HU"/>
              <a:pPr>
                <a:spcBef>
                  <a:spcPct val="0"/>
                </a:spcBef>
              </a:pPr>
              <a:t>28</a:t>
            </a:fld>
            <a:endParaRPr lang="hu-HU" altLang="hu-HU"/>
          </a:p>
        </p:txBody>
      </p:sp>
      <p:sp>
        <p:nvSpPr>
          <p:cNvPr id="4403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>
              <a:spcBef>
                <a:spcPct val="0"/>
              </a:spcBef>
            </a:pPr>
            <a:fld id="{62223F2D-792C-4E91-B703-47226C6F2CFC}" type="slidenum">
              <a:rPr lang="hu-HU" altLang="hu-HU"/>
              <a:pPr algn="r">
                <a:spcBef>
                  <a:spcPct val="0"/>
                </a:spcBef>
              </a:pPr>
              <a:t>28</a:t>
            </a:fld>
            <a:endParaRPr lang="hu-HU" altLang="hu-HU"/>
          </a:p>
        </p:txBody>
      </p:sp>
      <p:sp>
        <p:nvSpPr>
          <p:cNvPr id="440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hu-HU" altLang="hu-HU" smtClean="0"/>
              <a:t>Fuzárium fertőzés rovarfertőzés következtében, a fekete rész a bebábozódott rovar</a:t>
            </a:r>
          </a:p>
        </p:txBody>
      </p:sp>
    </p:spTree>
    <p:extLst>
      <p:ext uri="{BB962C8B-B14F-4D97-AF65-F5344CB8AC3E}">
        <p14:creationId xmlns:p14="http://schemas.microsoft.com/office/powerpoint/2010/main" val="3841227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hu-HU" smtClean="0"/>
              <a:t>Alcím mintájának szerkesztése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13DCA-B931-4E48-A4EF-1E1E33C46075}" type="datetimeFigureOut">
              <a:rPr lang="hu-HU" smtClean="0"/>
              <a:t>2015.05.07.</a:t>
            </a:fld>
            <a:endParaRPr lang="hu-H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3F1A-ADD0-43FB-A4FA-0FA728559E1A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13DCA-B931-4E48-A4EF-1E1E33C46075}" type="datetimeFigureOut">
              <a:rPr lang="hu-HU" smtClean="0"/>
              <a:t>2015.05.07.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3F1A-ADD0-43FB-A4FA-0FA728559E1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13DCA-B931-4E48-A4EF-1E1E33C46075}" type="datetimeFigureOut">
              <a:rPr lang="hu-HU" smtClean="0"/>
              <a:t>2015.05.07.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3F1A-ADD0-43FB-A4FA-0FA728559E1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13DCA-B931-4E48-A4EF-1E1E33C46075}" type="datetimeFigureOut">
              <a:rPr lang="hu-HU" smtClean="0"/>
              <a:t>2015.05.07.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3F1A-ADD0-43FB-A4FA-0FA728559E1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13DCA-B931-4E48-A4EF-1E1E33C46075}" type="datetimeFigureOut">
              <a:rPr lang="hu-HU" smtClean="0"/>
              <a:t>2015.05.07.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3F1A-ADD0-43FB-A4FA-0FA728559E1A}" type="slidenum">
              <a:rPr lang="hu-HU" smtClean="0"/>
              <a:t>‹#›</a:t>
            </a:fld>
            <a:endParaRPr lang="hu-H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13DCA-B931-4E48-A4EF-1E1E33C46075}" type="datetimeFigureOut">
              <a:rPr lang="hu-HU" smtClean="0"/>
              <a:t>2015.05.07.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3F1A-ADD0-43FB-A4FA-0FA728559E1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13DCA-B931-4E48-A4EF-1E1E33C46075}" type="datetimeFigureOut">
              <a:rPr lang="hu-HU" smtClean="0"/>
              <a:t>2015.05.07.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3F1A-ADD0-43FB-A4FA-0FA728559E1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13DCA-B931-4E48-A4EF-1E1E33C46075}" type="datetimeFigureOut">
              <a:rPr lang="hu-HU" smtClean="0"/>
              <a:t>2015.05.07.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3F1A-ADD0-43FB-A4FA-0FA728559E1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13DCA-B931-4E48-A4EF-1E1E33C46075}" type="datetimeFigureOut">
              <a:rPr lang="hu-HU" smtClean="0"/>
              <a:t>2015.05.07.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3F1A-ADD0-43FB-A4FA-0FA728559E1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hu-HU" smtClean="0"/>
              <a:t>Mintaszöveg szerkesztése</a:t>
            </a:r>
          </a:p>
          <a:p>
            <a:pPr lvl="1" eaLnBrk="1" latinLnBrk="0" hangingPunct="1"/>
            <a:r>
              <a:rPr lang="hu-HU" smtClean="0"/>
              <a:t>Második szint</a:t>
            </a:r>
          </a:p>
          <a:p>
            <a:pPr lvl="2" eaLnBrk="1" latinLnBrk="0" hangingPunct="1"/>
            <a:r>
              <a:rPr lang="hu-HU" smtClean="0"/>
              <a:t>Harmadik szint</a:t>
            </a:r>
          </a:p>
          <a:p>
            <a:pPr lvl="3" eaLnBrk="1" latinLnBrk="0" hangingPunct="1"/>
            <a:r>
              <a:rPr lang="hu-HU" smtClean="0"/>
              <a:t>Negyedik szint</a:t>
            </a:r>
          </a:p>
          <a:p>
            <a:pPr lvl="4" eaLnBrk="1" latinLnBrk="0" hangingPunct="1"/>
            <a:r>
              <a:rPr lang="hu-HU" smtClean="0"/>
              <a:t>Ötödik szint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13DCA-B931-4E48-A4EF-1E1E33C46075}" type="datetimeFigureOut">
              <a:rPr lang="hu-HU" smtClean="0"/>
              <a:t>2015.05.07.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E3F1A-ADD0-43FB-A4FA-0FA728559E1A}" type="slidenum">
              <a:rPr lang="hu-HU" smtClean="0"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hu-HU" smtClean="0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13DCA-B931-4E48-A4EF-1E1E33C46075}" type="datetimeFigureOut">
              <a:rPr lang="hu-HU" smtClean="0"/>
              <a:t>2015.05.07.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12FE3F1A-ADD0-43FB-A4FA-0FA728559E1A}" type="slidenum">
              <a:rPr lang="hu-HU" smtClean="0"/>
              <a:t>‹#›</a:t>
            </a:fld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hu-HU" smtClean="0"/>
              <a:t>Kép beszúrásához kattintson az ikonra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hu-HU" smtClean="0"/>
              <a:t>Mintacím szerkesztése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hu-HU" smtClean="0"/>
              <a:t>Mintaszöveg szerkesztése</a:t>
            </a:r>
          </a:p>
          <a:p>
            <a:pPr lvl="1" eaLnBrk="1" latinLnBrk="0" hangingPunct="1"/>
            <a:r>
              <a:rPr kumimoji="0" lang="hu-HU" smtClean="0"/>
              <a:t>Második szint</a:t>
            </a:r>
          </a:p>
          <a:p>
            <a:pPr lvl="2" eaLnBrk="1" latinLnBrk="0" hangingPunct="1"/>
            <a:r>
              <a:rPr kumimoji="0" lang="hu-HU" smtClean="0"/>
              <a:t>Harmadik szint</a:t>
            </a:r>
          </a:p>
          <a:p>
            <a:pPr lvl="3" eaLnBrk="1" latinLnBrk="0" hangingPunct="1"/>
            <a:r>
              <a:rPr kumimoji="0" lang="hu-HU" smtClean="0"/>
              <a:t>Negyedik szint</a:t>
            </a:r>
          </a:p>
          <a:p>
            <a:pPr lvl="4" eaLnBrk="1" latinLnBrk="0" hangingPunct="1"/>
            <a:r>
              <a:rPr kumimoji="0" lang="hu-HU" smtClean="0"/>
              <a:t>Ötödik szint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3F13DCA-B931-4E48-A4EF-1E1E33C46075}" type="datetimeFigureOut">
              <a:rPr lang="hu-HU" smtClean="0"/>
              <a:t>2015.05.07.</a:t>
            </a:fld>
            <a:endParaRPr lang="hu-H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12FE3F1A-ADD0-43FB-A4FA-0FA728559E1A}" type="slidenum">
              <a:rPr lang="hu-HU" smtClean="0"/>
              <a:t>‹#›</a:t>
            </a:fld>
            <a:endParaRPr lang="hu-H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munkalap7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0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munkalap8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munkalap9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1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4.emf"/><Relationship Id="rId5" Type="http://schemas.openxmlformats.org/officeDocument/2006/relationships/oleObject" Target="../embeddings/Microsoft_Office_Excel_munkalap10.xls"/><Relationship Id="rId4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munkalap1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emf"/><Relationship Id="rId4" Type="http://schemas.openxmlformats.org/officeDocument/2006/relationships/oleObject" Target="../embeddings/Microsoft_Office_Excel_munkalap2.xls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munkalap3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Office_Excel_munkalap6.xls"/><Relationship Id="rId3" Type="http://schemas.openxmlformats.org/officeDocument/2006/relationships/oleObject" Target="../embeddings/Microsoft_Office_Excel_munkalap4.xls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.emf"/><Relationship Id="rId5" Type="http://schemas.openxmlformats.org/officeDocument/2006/relationships/oleObject" Target="../embeddings/Microsoft_Office_Excel_munkalap5.xls"/><Relationship Id="rId4" Type="http://schemas.openxmlformats.org/officeDocument/2006/relationships/image" Target="../media/image7.emf"/><Relationship Id="rId9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algn="ctr"/>
            <a:r>
              <a:rPr lang="hu-HU" sz="5400" dirty="0" smtClean="0">
                <a:solidFill>
                  <a:srgbClr val="FFFF00"/>
                </a:solidFill>
                <a:effectLst/>
              </a:rPr>
              <a:t>Hogyan termeljünk alacsony toxin tartalmú búzát és kukoricát? </a:t>
            </a:r>
            <a:endParaRPr lang="hu-HU" sz="5400" dirty="0">
              <a:solidFill>
                <a:srgbClr val="FFFF00"/>
              </a:solidFill>
              <a:effectLst/>
            </a:endParaRP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467544" y="3789040"/>
            <a:ext cx="8280920" cy="1752600"/>
          </a:xfrm>
        </p:spPr>
        <p:txBody>
          <a:bodyPr>
            <a:normAutofit/>
          </a:bodyPr>
          <a:lstStyle/>
          <a:p>
            <a:pPr algn="ctr"/>
            <a:r>
              <a:rPr lang="hu-HU" sz="3800" b="1" dirty="0" smtClean="0">
                <a:solidFill>
                  <a:srgbClr val="002060"/>
                </a:solidFill>
              </a:rPr>
              <a:t>Mesterházy Ákos</a:t>
            </a:r>
          </a:p>
          <a:p>
            <a:pPr algn="ctr"/>
            <a:r>
              <a:rPr lang="hu-HU" altLang="hu-HU" sz="1600" b="1" dirty="0" smtClean="0">
                <a:solidFill>
                  <a:srgbClr val="FFFF00"/>
                </a:solidFill>
                <a:latin typeface="Times New Roman" pitchFamily="18" charset="0"/>
              </a:rPr>
              <a:t>Toldiné Tóth Éva, Szabó Balázs, Kovács Nándor, Varga Mónika, Tóth Beáta, Páll László, György Andrea, </a:t>
            </a:r>
            <a:r>
              <a:rPr lang="hu-HU" altLang="hu-HU" sz="1600" b="1" dirty="0" err="1" smtClean="0">
                <a:solidFill>
                  <a:srgbClr val="FFFF00"/>
                </a:solidFill>
                <a:latin typeface="Times New Roman" pitchFamily="18" charset="0"/>
              </a:rPr>
              <a:t>Szieberth</a:t>
            </a:r>
            <a:r>
              <a:rPr lang="hu-HU" altLang="hu-HU" sz="1600" b="1" dirty="0" smtClean="0">
                <a:solidFill>
                  <a:srgbClr val="FFFF00"/>
                </a:solidFill>
                <a:latin typeface="Times New Roman" pitchFamily="18" charset="0"/>
              </a:rPr>
              <a:t> Dénes</a:t>
            </a:r>
          </a:p>
          <a:p>
            <a:endParaRPr lang="hu-HU" dirty="0">
              <a:solidFill>
                <a:srgbClr val="FFFF00"/>
              </a:solidFill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1115616" y="6093296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>
                <a:solidFill>
                  <a:srgbClr val="FFFF00"/>
                </a:solidFill>
              </a:rPr>
              <a:t>Talajközpontú Termelés </a:t>
            </a:r>
            <a:r>
              <a:rPr lang="hu-HU" b="1" dirty="0" smtClean="0">
                <a:solidFill>
                  <a:srgbClr val="FFFF00"/>
                </a:solidFill>
              </a:rPr>
              <a:t>Konferenciája, Budapest, 2015 május 19. </a:t>
            </a:r>
            <a:endParaRPr lang="hu-HU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676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10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307601"/>
              </p:ext>
            </p:extLst>
          </p:nvPr>
        </p:nvGraphicFramePr>
        <p:xfrm>
          <a:off x="250825" y="981074"/>
          <a:ext cx="8642350" cy="54002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Munkalap" r:id="rId3" imgW="4572000" imgH="2590920" progId="Excel.Sheet.8">
                  <p:embed/>
                </p:oleObj>
              </mc:Choice>
              <mc:Fallback>
                <p:oleObj name="Munkalap" r:id="rId3" imgW="4572000" imgH="259092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-5000" contrast="7000"/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981074"/>
                        <a:ext cx="8642350" cy="540025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1" name="Szövegdoboz 2"/>
          <p:cNvSpPr txBox="1">
            <a:spLocks noChangeArrowheads="1"/>
          </p:cNvSpPr>
          <p:nvPr/>
        </p:nvSpPr>
        <p:spPr bwMode="auto">
          <a:xfrm>
            <a:off x="250825" y="260350"/>
            <a:ext cx="8569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hu-HU" altLang="hu-HU" sz="2000" b="1" i="1" dirty="0">
                <a:solidFill>
                  <a:schemeClr val="tx2"/>
                </a:solidFill>
                <a:latin typeface="Book Antiqua" panose="02040602050305030304" pitchFamily="18" charset="0"/>
              </a:rPr>
              <a:t>F. verticillioides </a:t>
            </a:r>
            <a:r>
              <a:rPr lang="hu-HU" altLang="hu-HU" sz="2000" b="1" dirty="0">
                <a:solidFill>
                  <a:schemeClr val="tx2"/>
                </a:solidFill>
                <a:latin typeface="Book Antiqua" panose="02040602050305030304" pitchFamily="18" charset="0"/>
              </a:rPr>
              <a:t>fertőzés és F B</a:t>
            </a:r>
            <a:r>
              <a:rPr lang="hu-HU" altLang="hu-HU" sz="2000" b="1" baseline="-25000" dirty="0">
                <a:solidFill>
                  <a:schemeClr val="tx2"/>
                </a:solidFill>
                <a:latin typeface="Book Antiqua" panose="02040602050305030304" pitchFamily="18" charset="0"/>
              </a:rPr>
              <a:t>1</a:t>
            </a:r>
            <a:r>
              <a:rPr lang="hu-HU" altLang="hu-HU" sz="2000" b="1" dirty="0">
                <a:solidFill>
                  <a:schemeClr val="tx2"/>
                </a:solidFill>
                <a:latin typeface="Book Antiqua" panose="02040602050305030304" pitchFamily="18" charset="0"/>
              </a:rPr>
              <a:t>+B</a:t>
            </a:r>
            <a:r>
              <a:rPr lang="hu-HU" altLang="hu-HU" sz="2000" b="1" baseline="-25000" dirty="0">
                <a:solidFill>
                  <a:schemeClr val="tx2"/>
                </a:solidFill>
                <a:latin typeface="Book Antiqua" panose="02040602050305030304" pitchFamily="18" charset="0"/>
              </a:rPr>
              <a:t>2</a:t>
            </a:r>
            <a:r>
              <a:rPr lang="hu-HU" altLang="hu-HU" sz="2000" b="1" dirty="0">
                <a:solidFill>
                  <a:schemeClr val="tx2"/>
                </a:solidFill>
                <a:latin typeface="Book Antiqua" panose="02040602050305030304" pitchFamily="18" charset="0"/>
              </a:rPr>
              <a:t> kapcsolata a Szerb-magyar kukorica kísérletben,  2012</a:t>
            </a:r>
          </a:p>
        </p:txBody>
      </p:sp>
      <p:sp>
        <p:nvSpPr>
          <p:cNvPr id="2" name="Ellipszis 1"/>
          <p:cNvSpPr/>
          <p:nvPr/>
        </p:nvSpPr>
        <p:spPr>
          <a:xfrm>
            <a:off x="2175732" y="3789040"/>
            <a:ext cx="1964219" cy="1224136"/>
          </a:xfrm>
          <a:prstGeom prst="ellipse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" name="Szabadkézi sokszög 2"/>
          <p:cNvSpPr/>
          <p:nvPr/>
        </p:nvSpPr>
        <p:spPr>
          <a:xfrm>
            <a:off x="4153277" y="4320544"/>
            <a:ext cx="2130902" cy="583297"/>
          </a:xfrm>
          <a:custGeom>
            <a:avLst/>
            <a:gdLst>
              <a:gd name="connsiteX0" fmla="*/ 20749 w 2130902"/>
              <a:gd name="connsiteY0" fmla="*/ 352185 h 583297"/>
              <a:gd name="connsiteX1" fmla="*/ 20749 w 2130902"/>
              <a:gd name="connsiteY1" fmla="*/ 352185 h 583297"/>
              <a:gd name="connsiteX2" fmla="*/ 30797 w 2130902"/>
              <a:gd name="connsiteY2" fmla="*/ 161267 h 583297"/>
              <a:gd name="connsiteX3" fmla="*/ 81039 w 2130902"/>
              <a:gd name="connsiteY3" fmla="*/ 30638 h 583297"/>
              <a:gd name="connsiteX4" fmla="*/ 111184 w 2130902"/>
              <a:gd name="connsiteY4" fmla="*/ 20590 h 583297"/>
              <a:gd name="connsiteX5" fmla="*/ 141329 w 2130902"/>
              <a:gd name="connsiteY5" fmla="*/ 493 h 583297"/>
              <a:gd name="connsiteX6" fmla="*/ 241812 w 2130902"/>
              <a:gd name="connsiteY6" fmla="*/ 10541 h 583297"/>
              <a:gd name="connsiteX7" fmla="*/ 322199 w 2130902"/>
              <a:gd name="connsiteY7" fmla="*/ 30638 h 583297"/>
              <a:gd name="connsiteX8" fmla="*/ 382489 w 2130902"/>
              <a:gd name="connsiteY8" fmla="*/ 70831 h 583297"/>
              <a:gd name="connsiteX9" fmla="*/ 442779 w 2130902"/>
              <a:gd name="connsiteY9" fmla="*/ 121073 h 583297"/>
              <a:gd name="connsiteX10" fmla="*/ 503069 w 2130902"/>
              <a:gd name="connsiteY10" fmla="*/ 141170 h 583297"/>
              <a:gd name="connsiteX11" fmla="*/ 724133 w 2130902"/>
              <a:gd name="connsiteY11" fmla="*/ 131122 h 583297"/>
              <a:gd name="connsiteX12" fmla="*/ 854762 w 2130902"/>
              <a:gd name="connsiteY12" fmla="*/ 100977 h 583297"/>
              <a:gd name="connsiteX13" fmla="*/ 925100 w 2130902"/>
              <a:gd name="connsiteY13" fmla="*/ 111025 h 583297"/>
              <a:gd name="connsiteX14" fmla="*/ 935149 w 2130902"/>
              <a:gd name="connsiteY14" fmla="*/ 141170 h 583297"/>
              <a:gd name="connsiteX15" fmla="*/ 945197 w 2130902"/>
              <a:gd name="connsiteY15" fmla="*/ 191412 h 583297"/>
              <a:gd name="connsiteX16" fmla="*/ 975342 w 2130902"/>
              <a:gd name="connsiteY16" fmla="*/ 201460 h 583297"/>
              <a:gd name="connsiteX17" fmla="*/ 1065777 w 2130902"/>
              <a:gd name="connsiteY17" fmla="*/ 241653 h 583297"/>
              <a:gd name="connsiteX18" fmla="*/ 1095922 w 2130902"/>
              <a:gd name="connsiteY18" fmla="*/ 251702 h 583297"/>
              <a:gd name="connsiteX19" fmla="*/ 1296889 w 2130902"/>
              <a:gd name="connsiteY19" fmla="*/ 251702 h 583297"/>
              <a:gd name="connsiteX20" fmla="*/ 1477760 w 2130902"/>
              <a:gd name="connsiteY20" fmla="*/ 241653 h 583297"/>
              <a:gd name="connsiteX21" fmla="*/ 1528001 w 2130902"/>
              <a:gd name="connsiteY21" fmla="*/ 231605 h 583297"/>
              <a:gd name="connsiteX22" fmla="*/ 1588291 w 2130902"/>
              <a:gd name="connsiteY22" fmla="*/ 211508 h 583297"/>
              <a:gd name="connsiteX23" fmla="*/ 1618436 w 2130902"/>
              <a:gd name="connsiteY23" fmla="*/ 201460 h 583297"/>
              <a:gd name="connsiteX24" fmla="*/ 1648582 w 2130902"/>
              <a:gd name="connsiteY24" fmla="*/ 191412 h 583297"/>
              <a:gd name="connsiteX25" fmla="*/ 1678727 w 2130902"/>
              <a:gd name="connsiteY25" fmla="*/ 181363 h 583297"/>
              <a:gd name="connsiteX26" fmla="*/ 2010322 w 2130902"/>
              <a:gd name="connsiteY26" fmla="*/ 201460 h 583297"/>
              <a:gd name="connsiteX27" fmla="*/ 2040467 w 2130902"/>
              <a:gd name="connsiteY27" fmla="*/ 211508 h 583297"/>
              <a:gd name="connsiteX28" fmla="*/ 2070612 w 2130902"/>
              <a:gd name="connsiteY28" fmla="*/ 231605 h 583297"/>
              <a:gd name="connsiteX29" fmla="*/ 2100757 w 2130902"/>
              <a:gd name="connsiteY29" fmla="*/ 291895 h 583297"/>
              <a:gd name="connsiteX30" fmla="*/ 2120854 w 2130902"/>
              <a:gd name="connsiteY30" fmla="*/ 322040 h 583297"/>
              <a:gd name="connsiteX31" fmla="*/ 2130902 w 2130902"/>
              <a:gd name="connsiteY31" fmla="*/ 352185 h 583297"/>
              <a:gd name="connsiteX32" fmla="*/ 2120854 w 2130902"/>
              <a:gd name="connsiteY32" fmla="*/ 482814 h 583297"/>
              <a:gd name="connsiteX33" fmla="*/ 2070612 w 2130902"/>
              <a:gd name="connsiteY33" fmla="*/ 533056 h 583297"/>
              <a:gd name="connsiteX34" fmla="*/ 2010322 w 2130902"/>
              <a:gd name="connsiteY34" fmla="*/ 553152 h 583297"/>
              <a:gd name="connsiteX35" fmla="*/ 1950032 w 2130902"/>
              <a:gd name="connsiteY35" fmla="*/ 573249 h 583297"/>
              <a:gd name="connsiteX36" fmla="*/ 1879694 w 2130902"/>
              <a:gd name="connsiteY36" fmla="*/ 583297 h 583297"/>
              <a:gd name="connsiteX37" fmla="*/ 925100 w 2130902"/>
              <a:gd name="connsiteY37" fmla="*/ 573249 h 583297"/>
              <a:gd name="connsiteX38" fmla="*/ 241812 w 2130902"/>
              <a:gd name="connsiteY38" fmla="*/ 563201 h 583297"/>
              <a:gd name="connsiteX39" fmla="*/ 111184 w 2130902"/>
              <a:gd name="connsiteY39" fmla="*/ 533056 h 583297"/>
              <a:gd name="connsiteX40" fmla="*/ 81039 w 2130902"/>
              <a:gd name="connsiteY40" fmla="*/ 502911 h 583297"/>
              <a:gd name="connsiteX41" fmla="*/ 50894 w 2130902"/>
              <a:gd name="connsiteY41" fmla="*/ 492862 h 583297"/>
              <a:gd name="connsiteX42" fmla="*/ 20749 w 2130902"/>
              <a:gd name="connsiteY42" fmla="*/ 472766 h 583297"/>
              <a:gd name="connsiteX43" fmla="*/ 652 w 2130902"/>
              <a:gd name="connsiteY43" fmla="*/ 412475 h 583297"/>
              <a:gd name="connsiteX44" fmla="*/ 10700 w 2130902"/>
              <a:gd name="connsiteY44" fmla="*/ 382330 h 583297"/>
              <a:gd name="connsiteX45" fmla="*/ 20749 w 2130902"/>
              <a:gd name="connsiteY45" fmla="*/ 352185 h 58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130902" h="583297">
                <a:moveTo>
                  <a:pt x="20749" y="352185"/>
                </a:moveTo>
                <a:lnTo>
                  <a:pt x="20749" y="352185"/>
                </a:lnTo>
                <a:cubicBezTo>
                  <a:pt x="24098" y="288546"/>
                  <a:pt x="25909" y="224807"/>
                  <a:pt x="30797" y="161267"/>
                </a:cubicBezTo>
                <a:cubicBezTo>
                  <a:pt x="33067" y="131760"/>
                  <a:pt x="39123" y="44610"/>
                  <a:pt x="81039" y="30638"/>
                </a:cubicBezTo>
                <a:lnTo>
                  <a:pt x="111184" y="20590"/>
                </a:lnTo>
                <a:cubicBezTo>
                  <a:pt x="121232" y="13891"/>
                  <a:pt x="129288" y="1419"/>
                  <a:pt x="141329" y="493"/>
                </a:cubicBezTo>
                <a:cubicBezTo>
                  <a:pt x="174891" y="-2089"/>
                  <a:pt x="208446" y="6092"/>
                  <a:pt x="241812" y="10541"/>
                </a:cubicBezTo>
                <a:cubicBezTo>
                  <a:pt x="282226" y="15930"/>
                  <a:pt x="288387" y="19368"/>
                  <a:pt x="322199" y="30638"/>
                </a:cubicBezTo>
                <a:lnTo>
                  <a:pt x="382489" y="70831"/>
                </a:lnTo>
                <a:cubicBezTo>
                  <a:pt x="429824" y="102387"/>
                  <a:pt x="393458" y="99153"/>
                  <a:pt x="442779" y="121073"/>
                </a:cubicBezTo>
                <a:cubicBezTo>
                  <a:pt x="462137" y="129676"/>
                  <a:pt x="503069" y="141170"/>
                  <a:pt x="503069" y="141170"/>
                </a:cubicBezTo>
                <a:cubicBezTo>
                  <a:pt x="576757" y="137821"/>
                  <a:pt x="650691" y="138007"/>
                  <a:pt x="724133" y="131122"/>
                </a:cubicBezTo>
                <a:cubicBezTo>
                  <a:pt x="785831" y="125338"/>
                  <a:pt x="807459" y="116744"/>
                  <a:pt x="854762" y="100977"/>
                </a:cubicBezTo>
                <a:cubicBezTo>
                  <a:pt x="878208" y="104326"/>
                  <a:pt x="903916" y="100433"/>
                  <a:pt x="925100" y="111025"/>
                </a:cubicBezTo>
                <a:cubicBezTo>
                  <a:pt x="934574" y="115762"/>
                  <a:pt x="932580" y="130894"/>
                  <a:pt x="935149" y="141170"/>
                </a:cubicBezTo>
                <a:cubicBezTo>
                  <a:pt x="939291" y="157739"/>
                  <a:pt x="935723" y="177201"/>
                  <a:pt x="945197" y="191412"/>
                </a:cubicBezTo>
                <a:cubicBezTo>
                  <a:pt x="951072" y="200225"/>
                  <a:pt x="965294" y="198111"/>
                  <a:pt x="975342" y="201460"/>
                </a:cubicBezTo>
                <a:cubicBezTo>
                  <a:pt x="1023114" y="233309"/>
                  <a:pt x="994028" y="217737"/>
                  <a:pt x="1065777" y="241653"/>
                </a:cubicBezTo>
                <a:lnTo>
                  <a:pt x="1095922" y="251702"/>
                </a:lnTo>
                <a:cubicBezTo>
                  <a:pt x="1363881" y="224905"/>
                  <a:pt x="1028932" y="251702"/>
                  <a:pt x="1296889" y="251702"/>
                </a:cubicBezTo>
                <a:cubicBezTo>
                  <a:pt x="1357272" y="251702"/>
                  <a:pt x="1417470" y="245003"/>
                  <a:pt x="1477760" y="241653"/>
                </a:cubicBezTo>
                <a:cubicBezTo>
                  <a:pt x="1494507" y="238304"/>
                  <a:pt x="1511524" y="236099"/>
                  <a:pt x="1528001" y="231605"/>
                </a:cubicBezTo>
                <a:cubicBezTo>
                  <a:pt x="1548438" y="226031"/>
                  <a:pt x="1568194" y="218207"/>
                  <a:pt x="1588291" y="211508"/>
                </a:cubicBezTo>
                <a:lnTo>
                  <a:pt x="1618436" y="201460"/>
                </a:lnTo>
                <a:lnTo>
                  <a:pt x="1648582" y="191412"/>
                </a:lnTo>
                <a:lnTo>
                  <a:pt x="1678727" y="181363"/>
                </a:lnTo>
                <a:cubicBezTo>
                  <a:pt x="1771098" y="184784"/>
                  <a:pt x="1905634" y="178197"/>
                  <a:pt x="2010322" y="201460"/>
                </a:cubicBezTo>
                <a:cubicBezTo>
                  <a:pt x="2020662" y="203758"/>
                  <a:pt x="2030419" y="208159"/>
                  <a:pt x="2040467" y="211508"/>
                </a:cubicBezTo>
                <a:cubicBezTo>
                  <a:pt x="2050515" y="218207"/>
                  <a:pt x="2062073" y="223066"/>
                  <a:pt x="2070612" y="231605"/>
                </a:cubicBezTo>
                <a:cubicBezTo>
                  <a:pt x="2099411" y="260404"/>
                  <a:pt x="2084411" y="259203"/>
                  <a:pt x="2100757" y="291895"/>
                </a:cubicBezTo>
                <a:cubicBezTo>
                  <a:pt x="2106158" y="302697"/>
                  <a:pt x="2114155" y="311992"/>
                  <a:pt x="2120854" y="322040"/>
                </a:cubicBezTo>
                <a:cubicBezTo>
                  <a:pt x="2124203" y="332088"/>
                  <a:pt x="2130902" y="341593"/>
                  <a:pt x="2130902" y="352185"/>
                </a:cubicBezTo>
                <a:cubicBezTo>
                  <a:pt x="2130902" y="395857"/>
                  <a:pt x="2128902" y="439890"/>
                  <a:pt x="2120854" y="482814"/>
                </a:cubicBezTo>
                <a:cubicBezTo>
                  <a:pt x="2116896" y="503925"/>
                  <a:pt x="2087968" y="525342"/>
                  <a:pt x="2070612" y="533056"/>
                </a:cubicBezTo>
                <a:cubicBezTo>
                  <a:pt x="2051254" y="541659"/>
                  <a:pt x="2030419" y="546453"/>
                  <a:pt x="2010322" y="553152"/>
                </a:cubicBezTo>
                <a:lnTo>
                  <a:pt x="1950032" y="573249"/>
                </a:lnTo>
                <a:cubicBezTo>
                  <a:pt x="1927563" y="580738"/>
                  <a:pt x="1903140" y="579948"/>
                  <a:pt x="1879694" y="583297"/>
                </a:cubicBezTo>
                <a:lnTo>
                  <a:pt x="925100" y="573249"/>
                </a:lnTo>
                <a:cubicBezTo>
                  <a:pt x="697330" y="570454"/>
                  <a:pt x="469431" y="571956"/>
                  <a:pt x="241812" y="563201"/>
                </a:cubicBezTo>
                <a:cubicBezTo>
                  <a:pt x="191684" y="561273"/>
                  <a:pt x="154899" y="547627"/>
                  <a:pt x="111184" y="533056"/>
                </a:cubicBezTo>
                <a:cubicBezTo>
                  <a:pt x="101136" y="523008"/>
                  <a:pt x="92863" y="510794"/>
                  <a:pt x="81039" y="502911"/>
                </a:cubicBezTo>
                <a:cubicBezTo>
                  <a:pt x="72226" y="497036"/>
                  <a:pt x="60368" y="497599"/>
                  <a:pt x="50894" y="492862"/>
                </a:cubicBezTo>
                <a:cubicBezTo>
                  <a:pt x="40092" y="487461"/>
                  <a:pt x="30797" y="479465"/>
                  <a:pt x="20749" y="472766"/>
                </a:cubicBezTo>
                <a:lnTo>
                  <a:pt x="652" y="412475"/>
                </a:lnTo>
                <a:cubicBezTo>
                  <a:pt x="-2697" y="402427"/>
                  <a:pt x="7790" y="392514"/>
                  <a:pt x="10700" y="382330"/>
                </a:cubicBezTo>
                <a:cubicBezTo>
                  <a:pt x="23186" y="338629"/>
                  <a:pt x="19074" y="357209"/>
                  <a:pt x="20749" y="352185"/>
                </a:cubicBezTo>
                <a:close/>
              </a:path>
            </a:pathLst>
          </a:custGeom>
          <a:solidFill>
            <a:schemeClr val="accent1">
              <a:alpha val="2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5946135" y="1576092"/>
            <a:ext cx="648072" cy="1204836"/>
          </a:xfrm>
          <a:prstGeom prst="ellipse">
            <a:avLst/>
          </a:prstGeom>
          <a:solidFill>
            <a:srgbClr val="FFFF00">
              <a:alpha val="4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159277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altLang="hu-HU" dirty="0"/>
              <a:t>Magyar Kukorica Klub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hu-HU" altLang="hu-HU" dirty="0"/>
              <a:t>A 2013-as és 2014-es adatok fent vannak az MKK honlapján </a:t>
            </a:r>
            <a:endParaRPr lang="hu-HU" altLang="hu-HU" dirty="0" smtClean="0"/>
          </a:p>
          <a:p>
            <a:endParaRPr lang="hu-HU" altLang="hu-HU" b="1" dirty="0" smtClean="0">
              <a:solidFill>
                <a:srgbClr val="002060"/>
              </a:solidFill>
            </a:endParaRPr>
          </a:p>
          <a:p>
            <a:pPr algn="ctr"/>
            <a:r>
              <a:rPr lang="hu-HU" altLang="hu-HU" b="1" dirty="0" err="1" smtClean="0">
                <a:solidFill>
                  <a:srgbClr val="002060"/>
                </a:solidFill>
              </a:rPr>
              <a:t>www.magyarkukoricaklub.hu</a:t>
            </a:r>
            <a:r>
              <a:rPr lang="hu-HU" altLang="hu-HU" b="1" dirty="0">
                <a:solidFill>
                  <a:srgbClr val="002060"/>
                </a:solidFill>
              </a:rPr>
              <a:t>,</a:t>
            </a:r>
            <a:r>
              <a:rPr lang="hu-HU" altLang="hu-HU" dirty="0">
                <a:solidFill>
                  <a:srgbClr val="002060"/>
                </a:solidFill>
              </a:rPr>
              <a:t>  </a:t>
            </a:r>
          </a:p>
          <a:p>
            <a:endParaRPr lang="hu-HU" altLang="hu-HU" dirty="0" smtClean="0">
              <a:solidFill>
                <a:srgbClr val="002060"/>
              </a:solidFill>
            </a:endParaRPr>
          </a:p>
          <a:p>
            <a:r>
              <a:rPr lang="hu-HU" altLang="hu-HU" dirty="0" smtClean="0">
                <a:solidFill>
                  <a:srgbClr val="002060"/>
                </a:solidFill>
              </a:rPr>
              <a:t>mindenki </a:t>
            </a:r>
            <a:r>
              <a:rPr lang="hu-HU" altLang="hu-HU" dirty="0">
                <a:solidFill>
                  <a:srgbClr val="002060"/>
                </a:solidFill>
              </a:rPr>
              <a:t>átbogarászhatja őket. </a:t>
            </a:r>
          </a:p>
        </p:txBody>
      </p:sp>
    </p:spTree>
    <p:extLst>
      <p:ext uri="{BB962C8B-B14F-4D97-AF65-F5344CB8AC3E}">
        <p14:creationId xmlns:p14="http://schemas.microsoft.com/office/powerpoint/2010/main" val="68109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87900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460875"/>
            <a:ext cx="4787900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49500"/>
            <a:ext cx="4787900" cy="230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5364088" y="620713"/>
            <a:ext cx="3456433" cy="5293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Blip>
                <a:blip r:embed="rId5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hu-HU" altLang="hu-HU" sz="2600" b="1" dirty="0" smtClean="0">
                <a:solidFill>
                  <a:schemeClr val="tx2"/>
                </a:solidFill>
                <a:effectLst/>
                <a:latin typeface="Tahoma" panose="020B0604030504040204" pitchFamily="34" charset="0"/>
              </a:rPr>
              <a:t>Igen fogékony</a:t>
            </a: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hu-HU" altLang="hu-HU" sz="2600" b="1" i="1" dirty="0" smtClean="0">
                <a:effectLst/>
                <a:latin typeface="Tahoma" panose="020B0604030504040204" pitchFamily="34" charset="0"/>
              </a:rPr>
              <a:t>F. </a:t>
            </a:r>
            <a:r>
              <a:rPr lang="hu-HU" altLang="hu-HU" sz="2600" b="1" i="1" dirty="0" smtClean="0">
                <a:effectLst/>
                <a:latin typeface="Tahoma" panose="020B0604030504040204" pitchFamily="34" charset="0"/>
              </a:rPr>
              <a:t>graminearum S</a:t>
            </a:r>
            <a:endParaRPr lang="hu-HU" altLang="hu-HU" sz="2600" b="1" i="1" dirty="0" smtClean="0">
              <a:effectLst/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  <a:defRPr/>
            </a:pPr>
            <a:endParaRPr lang="hu-HU" altLang="hu-HU" sz="2600" b="1" i="1" dirty="0" smtClean="0">
              <a:effectLst/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  <a:defRPr/>
            </a:pPr>
            <a:endParaRPr lang="hu-HU" altLang="hu-HU" sz="2600" b="1" i="1" dirty="0" smtClean="0">
              <a:effectLst/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  <a:defRPr/>
            </a:pPr>
            <a:endParaRPr lang="hu-HU" altLang="hu-HU" sz="2600" b="1" i="1" dirty="0" smtClean="0">
              <a:effectLst/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hu-HU" altLang="hu-HU" sz="2600" b="1" i="1" dirty="0" smtClean="0">
                <a:effectLst/>
                <a:latin typeface="Tahoma" panose="020B0604030504040204" pitchFamily="34" charset="0"/>
              </a:rPr>
              <a:t>F. </a:t>
            </a:r>
            <a:r>
              <a:rPr lang="hu-HU" altLang="hu-HU" sz="2600" b="1" i="1" dirty="0" smtClean="0">
                <a:effectLst/>
                <a:latin typeface="Tahoma" panose="020B0604030504040204" pitchFamily="34" charset="0"/>
              </a:rPr>
              <a:t>verticillioides MR</a:t>
            </a:r>
            <a:endParaRPr lang="hu-HU" altLang="hu-HU" sz="2600" b="1" i="1" dirty="0" smtClean="0">
              <a:effectLst/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  <a:defRPr/>
            </a:pPr>
            <a:endParaRPr lang="hu-HU" altLang="hu-HU" sz="2600" b="1" i="1" dirty="0" smtClean="0">
              <a:effectLst/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  <a:defRPr/>
            </a:pPr>
            <a:endParaRPr lang="hu-HU" altLang="hu-HU" sz="2600" b="1" i="1" dirty="0" smtClean="0">
              <a:effectLst/>
              <a:latin typeface="Tahoma" panose="020B0604030504040204" pitchFamily="34" charset="0"/>
            </a:endParaRPr>
          </a:p>
          <a:p>
            <a:pPr algn="ctr" eaLnBrk="1" hangingPunct="1">
              <a:spcBef>
                <a:spcPct val="50000"/>
              </a:spcBef>
              <a:buClrTx/>
              <a:buFontTx/>
              <a:buNone/>
              <a:defRPr/>
            </a:pPr>
            <a:r>
              <a:rPr lang="hu-HU" altLang="hu-HU" sz="2600" b="1" i="1" dirty="0" smtClean="0">
                <a:effectLst/>
                <a:latin typeface="Tahoma" panose="020B0604030504040204" pitchFamily="34" charset="0"/>
              </a:rPr>
              <a:t>A. </a:t>
            </a:r>
            <a:r>
              <a:rPr lang="hu-HU" altLang="hu-HU" sz="2600" b="1" i="1" dirty="0" smtClean="0">
                <a:effectLst/>
                <a:latin typeface="Tahoma" panose="020B0604030504040204" pitchFamily="34" charset="0"/>
              </a:rPr>
              <a:t>flavus S</a:t>
            </a:r>
            <a:endParaRPr lang="hu-HU" altLang="hu-HU" sz="2600" b="1" i="1" dirty="0" smtClean="0">
              <a:effectLst/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4052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Text Box 9"/>
          <p:cNvSpPr txBox="1">
            <a:spLocks noChangeArrowheads="1"/>
          </p:cNvSpPr>
          <p:nvPr/>
        </p:nvSpPr>
        <p:spPr bwMode="auto">
          <a:xfrm>
            <a:off x="4860033" y="549275"/>
            <a:ext cx="3744218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Jó ellenállóságú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GKT 414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F. </a:t>
            </a:r>
            <a:r>
              <a:rPr lang="hu-HU" altLang="hu-HU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graminearum R</a:t>
            </a:r>
            <a:endParaRPr lang="hu-HU" altLang="hu-HU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800" b="1" i="1" dirty="0" smtClean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F. </a:t>
            </a:r>
            <a:r>
              <a:rPr lang="hu-HU" altLang="hu-HU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verticillioides RR</a:t>
            </a:r>
            <a:endParaRPr lang="hu-HU" altLang="hu-HU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hu-HU" altLang="hu-HU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hu-HU" altLang="hu-HU" sz="2800" b="1" i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A. </a:t>
            </a:r>
            <a:r>
              <a:rPr lang="hu-HU" altLang="hu-HU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flavus RR</a:t>
            </a:r>
            <a:endParaRPr lang="hu-HU" altLang="hu-HU" sz="2800" b="1" i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endParaRPr lang="hu-HU" altLang="hu-HU" sz="2800" i="1" dirty="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30723" name="Picture 7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54413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35213"/>
            <a:ext cx="3517900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" y="4611688"/>
            <a:ext cx="3554413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4809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3047605338"/>
              </p:ext>
            </p:extLst>
          </p:nvPr>
        </p:nvGraphicFramePr>
        <p:xfrm>
          <a:off x="539552" y="1145133"/>
          <a:ext cx="7992887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8131" name="Kép 3" descr="MMRTlogo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6913" y="0"/>
            <a:ext cx="827087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Téglalap 3"/>
          <p:cNvSpPr>
            <a:spLocks noChangeArrowheads="1"/>
          </p:cNvSpPr>
          <p:nvPr/>
        </p:nvSpPr>
        <p:spPr bwMode="auto">
          <a:xfrm>
            <a:off x="1403649" y="173054"/>
            <a:ext cx="655272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Fungicidek hatékonysága Mezőhegyesen hibridkukorica előállításban.2013</a:t>
            </a:r>
            <a:endParaRPr lang="hu-HU" altLang="hu-HU" sz="2400" dirty="0">
              <a:solidFill>
                <a:srgbClr val="002060"/>
              </a:solidFill>
              <a:latin typeface="Arial" charset="0"/>
            </a:endParaRPr>
          </a:p>
        </p:txBody>
      </p:sp>
      <p:graphicFrame>
        <p:nvGraphicFramePr>
          <p:cNvPr id="5" name="Group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2204606"/>
              </p:ext>
            </p:extLst>
          </p:nvPr>
        </p:nvGraphicFramePr>
        <p:xfrm>
          <a:off x="35496" y="4725144"/>
          <a:ext cx="8884193" cy="1859645"/>
        </p:xfrm>
        <a:graphic>
          <a:graphicData uri="http://schemas.openxmlformats.org/drawingml/2006/table">
            <a:tbl>
              <a:tblPr/>
              <a:tblGrid>
                <a:gridCol w="1532753"/>
                <a:gridCol w="1124293"/>
                <a:gridCol w="1039120"/>
                <a:gridCol w="1037227"/>
                <a:gridCol w="1037227"/>
                <a:gridCol w="1039119"/>
                <a:gridCol w="1037227"/>
                <a:gridCol w="1037227"/>
              </a:tblGrid>
              <a:tr h="42551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Permetlé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Fungicid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Kontroll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Átlag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SZD 5%</a:t>
                      </a: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6472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L/ha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DON Q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Ret</a:t>
                      </a: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. Plusz 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Prosaro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Soleil 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124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5.40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17.95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4.73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15.37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19.81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12.65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124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350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14.61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16.28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8.02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19.10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20.25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15.65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kumimoji="0" lang="hu-HU" altLang="hu-HU" sz="18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  <a:tr h="31247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Átlag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10.01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17.12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6.37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17.24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20.03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14.15</a:t>
                      </a:r>
                      <a:endParaRPr kumimoji="0" lang="hu-HU" altLang="hu-H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Verdana" panose="020B0604030504040204" pitchFamily="34" charset="0"/>
                          <a:cs typeface="Arial" panose="020B0604020202020204" pitchFamily="34" charset="0"/>
                        </a:rPr>
                        <a:t>6.04</a:t>
                      </a:r>
                      <a:endParaRPr kumimoji="0" lang="hu-HU" altLang="hu-H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46" marR="44446" marT="0" marB="0" anchor="b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F9FA"/>
                    </a:solidFill>
                  </a:tcPr>
                </a:tc>
              </a:tr>
            </a:tbl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3071519" y="4385493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smtClean="0"/>
              <a:t>Fumonisin B1+B2 tartalom</a:t>
            </a:r>
            <a:endParaRPr lang="hu-HU" b="1" dirty="0"/>
          </a:p>
        </p:txBody>
      </p:sp>
    </p:spTree>
    <p:extLst>
      <p:ext uri="{BB962C8B-B14F-4D97-AF65-F5344CB8AC3E}">
        <p14:creationId xmlns:p14="http://schemas.microsoft.com/office/powerpoint/2010/main" val="55394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4988" y="0"/>
            <a:ext cx="2259012" cy="292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051050" y="6035675"/>
            <a:ext cx="540067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hu-HU" altLang="hu-HU" sz="2400" b="1">
                <a:solidFill>
                  <a:srgbClr val="FFFF00"/>
                </a:solidFill>
                <a:latin typeface="Tahoma" panose="020B0604030504040204" pitchFamily="34" charset="0"/>
              </a:rPr>
              <a:t>9000 sor különböző tesztekben, 4500 DON/év (HPLC)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467544" y="260648"/>
            <a:ext cx="208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5400" b="1" dirty="0" smtClean="0">
                <a:solidFill>
                  <a:srgbClr val="FFFF00"/>
                </a:solidFill>
              </a:rPr>
              <a:t>Búza</a:t>
            </a:r>
            <a:endParaRPr lang="hu-HU" sz="5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71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26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3703291"/>
              </p:ext>
            </p:extLst>
          </p:nvPr>
        </p:nvGraphicFramePr>
        <p:xfrm>
          <a:off x="30114" y="1196752"/>
          <a:ext cx="8967788" cy="539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6" name="Munkalap" r:id="rId3" imgW="5829199" imgH="3667140" progId="Excel.Sheet.8">
                  <p:embed/>
                </p:oleObj>
              </mc:Choice>
              <mc:Fallback>
                <p:oleObj name="Munkalap" r:id="rId3" imgW="5829199" imgH="366714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14" y="1196752"/>
                        <a:ext cx="8967788" cy="539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504031" y="332656"/>
            <a:ext cx="81359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000" b="1" dirty="0">
                <a:solidFill>
                  <a:srgbClr val="002060"/>
                </a:solidFill>
              </a:rPr>
              <a:t>20 magyar és 20 osztrák őszi búza törzs átlagos szemfertőzöttsége és DON tartalma, 2009-2012                FDK: n=6400, DON n= 3200)</a:t>
            </a:r>
          </a:p>
        </p:txBody>
      </p:sp>
      <p:sp>
        <p:nvSpPr>
          <p:cNvPr id="11271" name="Oval 7"/>
          <p:cNvSpPr>
            <a:spLocks noChangeArrowheads="1"/>
          </p:cNvSpPr>
          <p:nvPr/>
        </p:nvSpPr>
        <p:spPr bwMode="auto">
          <a:xfrm>
            <a:off x="1331913" y="4293096"/>
            <a:ext cx="1944687" cy="1079500"/>
          </a:xfrm>
          <a:prstGeom prst="ellipse">
            <a:avLst/>
          </a:prstGeom>
          <a:solidFill>
            <a:schemeClr val="accent1">
              <a:alpha val="28999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u-HU"/>
          </a:p>
        </p:txBody>
      </p:sp>
      <p:cxnSp>
        <p:nvCxnSpPr>
          <p:cNvPr id="5" name="Egyenes összekötő nyíllal 4"/>
          <p:cNvCxnSpPr/>
          <p:nvPr/>
        </p:nvCxnSpPr>
        <p:spPr>
          <a:xfrm flipV="1">
            <a:off x="5004048" y="2852936"/>
            <a:ext cx="0" cy="576064"/>
          </a:xfrm>
          <a:prstGeom prst="straightConnector1">
            <a:avLst/>
          </a:prstGeom>
          <a:ln w="317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5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0478696"/>
              </p:ext>
            </p:extLst>
          </p:nvPr>
        </p:nvGraphicFramePr>
        <p:xfrm>
          <a:off x="251520" y="1268760"/>
          <a:ext cx="8761332" cy="5313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3" name="Diagram" r:id="rId3" imgW="9924954" imgH="6019920" progId="Excel.Chart.8">
                  <p:embed/>
                </p:oleObj>
              </mc:Choice>
              <mc:Fallback>
                <p:oleObj name="Diagram" r:id="rId3" imgW="9924954" imgH="6019920" progId="Excel.Char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1520" y="1268760"/>
                        <a:ext cx="8761332" cy="5313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Szövegdoboz 2"/>
          <p:cNvSpPr txBox="1"/>
          <p:nvPr/>
        </p:nvSpPr>
        <p:spPr>
          <a:xfrm>
            <a:off x="1679858" y="332656"/>
            <a:ext cx="5904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chemeClr val="tx2"/>
                </a:solidFill>
              </a:rPr>
              <a:t>A szemfertőzöttség és a DON tartalom összefüggése búzában a közös C kísérletben, n=218, 2013</a:t>
            </a:r>
            <a:endParaRPr lang="hu-HU" b="1" dirty="0">
              <a:solidFill>
                <a:schemeClr val="tx2"/>
              </a:solidFill>
            </a:endParaRPr>
          </a:p>
        </p:txBody>
      </p:sp>
      <p:sp>
        <p:nvSpPr>
          <p:cNvPr id="4" name="Ellipszis 3"/>
          <p:cNvSpPr/>
          <p:nvPr/>
        </p:nvSpPr>
        <p:spPr>
          <a:xfrm>
            <a:off x="1043608" y="5085184"/>
            <a:ext cx="1368152" cy="720080"/>
          </a:xfrm>
          <a:prstGeom prst="ellipse">
            <a:avLst/>
          </a:prstGeom>
          <a:solidFill>
            <a:schemeClr val="accent1">
              <a:alpha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72126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u-H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8" y="548680"/>
            <a:ext cx="9124230" cy="568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51520" y="6208645"/>
            <a:ext cx="878497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240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240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240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240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240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40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40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40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400300" algn="l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449263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400300" algn="l"/>
              </a:tabLst>
            </a:pPr>
            <a:r>
              <a:rPr kumimoji="0" lang="hu-HU" altLang="hu-H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A szemfertőzöttség és a DON tartalom kapcsolata őszibúza kalászfuzárium rezisztencia tesztben, n=173, Szeged, 2014</a:t>
            </a:r>
            <a:endParaRPr kumimoji="0" lang="hu-HU" altLang="hu-H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6" name="Ellipszis 5"/>
          <p:cNvSpPr/>
          <p:nvPr/>
        </p:nvSpPr>
        <p:spPr>
          <a:xfrm>
            <a:off x="899592" y="4581128"/>
            <a:ext cx="1152128" cy="720080"/>
          </a:xfrm>
          <a:prstGeom prst="ellipse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291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796" name="Object 4"/>
          <p:cNvGraphicFramePr>
            <a:graphicFrameLocks noChangeAspect="1"/>
          </p:cNvGraphicFramePr>
          <p:nvPr/>
        </p:nvGraphicFramePr>
        <p:xfrm>
          <a:off x="0" y="3640138"/>
          <a:ext cx="5145088" cy="3217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0" name="Chart" r:id="rId3" imgW="8848745" imgH="5533920" progId="Excel.Chart.8">
                  <p:embed/>
                </p:oleObj>
              </mc:Choice>
              <mc:Fallback>
                <p:oleObj name="Chart" r:id="rId3" imgW="8848745" imgH="553392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640138"/>
                        <a:ext cx="5145088" cy="3217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79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1054306"/>
              </p:ext>
            </p:extLst>
          </p:nvPr>
        </p:nvGraphicFramePr>
        <p:xfrm>
          <a:off x="4044950" y="0"/>
          <a:ext cx="5089525" cy="413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Diagram" r:id="rId5" imgW="9039188" imgH="7334280" progId="Excel.Chart.8">
                  <p:embed/>
                </p:oleObj>
              </mc:Choice>
              <mc:Fallback>
                <p:oleObj name="Diagram" r:id="rId5" imgW="9039188" imgH="733428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44950" y="0"/>
                        <a:ext cx="5089525" cy="413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468313" y="476250"/>
            <a:ext cx="251936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 dirty="0">
                <a:solidFill>
                  <a:srgbClr val="002060"/>
                </a:solidFill>
              </a:rPr>
              <a:t>C törzsek megoszlása szemfertőzöttség szerint, 2014 (n=284)</a:t>
            </a:r>
          </a:p>
        </p:txBody>
      </p:sp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5651500" y="4149725"/>
            <a:ext cx="2089150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b="1" dirty="0">
                <a:solidFill>
                  <a:srgbClr val="002060"/>
                </a:solidFill>
              </a:rPr>
              <a:t>Saját nemesítésű B törzsek megoszlása fertőzöttség szerint, 2014, (n=316</a:t>
            </a:r>
            <a:r>
              <a:rPr lang="hu-HU" altLang="hu-HU" b="1" dirty="0" smtClean="0">
                <a:solidFill>
                  <a:srgbClr val="002060"/>
                </a:solidFill>
              </a:rPr>
              <a:t>)</a:t>
            </a:r>
            <a:endParaRPr lang="hu-HU" altLang="hu-HU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9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549275"/>
            <a:ext cx="8229600" cy="719485"/>
          </a:xfrm>
        </p:spPr>
        <p:txBody>
          <a:bodyPr anchor="t">
            <a:noAutofit/>
          </a:bodyPr>
          <a:lstStyle/>
          <a:p>
            <a:r>
              <a:rPr lang="hu-HU" altLang="hu-HU" sz="4000" b="1" dirty="0" smtClean="0">
                <a:solidFill>
                  <a:schemeClr val="tx1"/>
                </a:solidFill>
              </a:rPr>
              <a:t>A probléma</a:t>
            </a:r>
            <a:endParaRPr lang="hu-HU" altLang="hu-HU" sz="4000" b="1" dirty="0">
              <a:solidFill>
                <a:schemeClr val="tx1"/>
              </a:solidFill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157288" y="1803400"/>
            <a:ext cx="7986712" cy="4071938"/>
          </a:xfrm>
        </p:spPr>
        <p:txBody>
          <a:bodyPr>
            <a:normAutofit fontScale="85000" lnSpcReduction="10000"/>
          </a:bodyPr>
          <a:lstStyle/>
          <a:p>
            <a:r>
              <a:rPr lang="hu-HU" altLang="hu-HU" sz="2400" b="1" dirty="0">
                <a:solidFill>
                  <a:srgbClr val="0070C0"/>
                </a:solidFill>
              </a:rPr>
              <a:t>A </a:t>
            </a:r>
            <a:r>
              <a:rPr lang="hu-HU" altLang="hu-HU" sz="2400" b="1" dirty="0" smtClean="0">
                <a:solidFill>
                  <a:srgbClr val="0070C0"/>
                </a:solidFill>
              </a:rPr>
              <a:t>toxikus cső és kalász </a:t>
            </a:r>
            <a:r>
              <a:rPr lang="hu-HU" altLang="hu-HU" sz="2400" b="1" dirty="0">
                <a:solidFill>
                  <a:srgbClr val="0070C0"/>
                </a:solidFill>
              </a:rPr>
              <a:t>kórokozók nem gyengültségi paraziták.</a:t>
            </a:r>
            <a:r>
              <a:rPr lang="hu-HU" altLang="hu-HU" sz="2400" b="1" i="1" dirty="0">
                <a:solidFill>
                  <a:srgbClr val="0070C0"/>
                </a:solidFill>
              </a:rPr>
              <a:t> </a:t>
            </a:r>
            <a:r>
              <a:rPr lang="hu-HU" altLang="hu-HU" sz="2400" b="1" dirty="0">
                <a:solidFill>
                  <a:srgbClr val="0070C0"/>
                </a:solidFill>
              </a:rPr>
              <a:t>Életerős, fiatal, osztódó szöveteket támadnak meg. </a:t>
            </a:r>
            <a:r>
              <a:rPr lang="hu-HU" altLang="hu-HU" sz="2400" b="1" dirty="0" smtClean="0">
                <a:solidFill>
                  <a:srgbClr val="0070C0"/>
                </a:solidFill>
              </a:rPr>
              <a:t>A termesztett fajták és hibridek igen jelentős része fogékony.</a:t>
            </a:r>
            <a:endParaRPr lang="hu-HU" altLang="hu-HU" sz="2400" b="1" dirty="0" smtClean="0">
              <a:solidFill>
                <a:srgbClr val="0070C0"/>
              </a:solidFill>
            </a:endParaRPr>
          </a:p>
          <a:p>
            <a:r>
              <a:rPr lang="hu-HU" altLang="hu-HU" sz="2400" b="1" dirty="0" smtClean="0">
                <a:solidFill>
                  <a:srgbClr val="FF0000"/>
                </a:solidFill>
              </a:rPr>
              <a:t>A hazai és nemzetközi kereskedelem, takarmányipar átállt a toxin alapú kereskedelemre, vagyis a határérték feletti áru vagy eladhatatlan, vagy csak alacsonyabb áron. </a:t>
            </a:r>
          </a:p>
          <a:p>
            <a:r>
              <a:rPr lang="hu-HU" altLang="hu-HU" sz="2400" b="1" dirty="0" smtClean="0">
                <a:solidFill>
                  <a:srgbClr val="0070C0"/>
                </a:solidFill>
              </a:rPr>
              <a:t>Ma fogalmunk nincs, hogy pontosan mekkora a </a:t>
            </a:r>
            <a:r>
              <a:rPr lang="hu-HU" altLang="hu-HU" sz="2400" b="1" dirty="0" smtClean="0">
                <a:solidFill>
                  <a:srgbClr val="0070C0"/>
                </a:solidFill>
              </a:rPr>
              <a:t>toxinprobléma azon túl hogy nagy, </a:t>
            </a:r>
            <a:r>
              <a:rPr lang="hu-HU" altLang="hu-HU" sz="2400" b="1" dirty="0" smtClean="0">
                <a:solidFill>
                  <a:srgbClr val="0070C0"/>
                </a:solidFill>
              </a:rPr>
              <a:t>ezért az akkreditált laborok sok ezer adatát össze kellene gyűjteni és feldolgozni. </a:t>
            </a:r>
            <a:r>
              <a:rPr lang="hu-HU" altLang="hu-HU" sz="2400" b="1" dirty="0" smtClean="0">
                <a:solidFill>
                  <a:srgbClr val="0070C0"/>
                </a:solidFill>
              </a:rPr>
              <a:t> (FM, Agrárkamara)</a:t>
            </a:r>
            <a:endParaRPr lang="hu-HU" altLang="hu-HU" sz="2400" b="1" dirty="0" smtClean="0">
              <a:solidFill>
                <a:srgbClr val="0070C0"/>
              </a:solidFill>
            </a:endParaRPr>
          </a:p>
          <a:p>
            <a:r>
              <a:rPr lang="hu-HU" altLang="hu-HU" sz="2400" b="1" dirty="0" smtClean="0">
                <a:solidFill>
                  <a:srgbClr val="0070C0"/>
                </a:solidFill>
              </a:rPr>
              <a:t>Igen nagyok a bajok az aratás utáni terménykezelésben, a tárolás és a tárolás alatti manipuláció magas szintű elvégzésében, a </a:t>
            </a:r>
            <a:r>
              <a:rPr lang="hu-HU" altLang="hu-HU" sz="2400" b="1" dirty="0" err="1" smtClean="0">
                <a:solidFill>
                  <a:srgbClr val="0070C0"/>
                </a:solidFill>
              </a:rPr>
              <a:t>betároláskori</a:t>
            </a:r>
            <a:r>
              <a:rPr lang="hu-HU" altLang="hu-HU" sz="2400" b="1" dirty="0" smtClean="0">
                <a:solidFill>
                  <a:srgbClr val="0070C0"/>
                </a:solidFill>
              </a:rPr>
              <a:t> toxinszennyezés </a:t>
            </a:r>
            <a:r>
              <a:rPr lang="hu-HU" altLang="hu-HU" sz="2400" b="1" dirty="0" err="1" smtClean="0">
                <a:solidFill>
                  <a:srgbClr val="0070C0"/>
                </a:solidFill>
              </a:rPr>
              <a:t>szintentartásában</a:t>
            </a:r>
            <a:r>
              <a:rPr lang="hu-HU" altLang="hu-HU" sz="2400" b="1" dirty="0" smtClean="0">
                <a:solidFill>
                  <a:srgbClr val="0070C0"/>
                </a:solidFill>
              </a:rPr>
              <a:t>, </a:t>
            </a:r>
            <a:r>
              <a:rPr lang="hu-HU" altLang="hu-HU" sz="2400" b="1" dirty="0" smtClean="0">
                <a:solidFill>
                  <a:srgbClr val="0070C0"/>
                </a:solidFill>
              </a:rPr>
              <a:t>esetleg </a:t>
            </a:r>
            <a:r>
              <a:rPr lang="hu-HU" altLang="hu-HU" sz="2400" b="1" dirty="0" smtClean="0">
                <a:solidFill>
                  <a:srgbClr val="0070C0"/>
                </a:solidFill>
              </a:rPr>
              <a:t>csökkentésében.  </a:t>
            </a:r>
            <a:endParaRPr lang="hu-HU" altLang="hu-HU" sz="2400" b="1" dirty="0">
              <a:solidFill>
                <a:srgbClr val="0070C0"/>
              </a:solidFill>
            </a:endParaRPr>
          </a:p>
          <a:p>
            <a:endParaRPr lang="hu-HU" altLang="hu-HU" sz="3000" dirty="0"/>
          </a:p>
        </p:txBody>
      </p:sp>
    </p:spTree>
    <p:extLst>
      <p:ext uri="{BB962C8B-B14F-4D97-AF65-F5344CB8AC3E}">
        <p14:creationId xmlns:p14="http://schemas.microsoft.com/office/powerpoint/2010/main" val="3813943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2" y="0"/>
            <a:ext cx="6659562" cy="216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1030" y="2139482"/>
            <a:ext cx="6659562" cy="231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7812" y="4452470"/>
            <a:ext cx="6659562" cy="2465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Text Box 8"/>
          <p:cNvSpPr txBox="1">
            <a:spLocks noChangeArrowheads="1"/>
          </p:cNvSpPr>
          <p:nvPr/>
        </p:nvSpPr>
        <p:spPr bwMode="auto">
          <a:xfrm>
            <a:off x="8207374" y="981075"/>
            <a:ext cx="685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 dirty="0">
                <a:solidFill>
                  <a:srgbClr val="000099"/>
                </a:solidFill>
              </a:rPr>
              <a:t>MR</a:t>
            </a:r>
          </a:p>
        </p:txBody>
      </p:sp>
      <p:sp>
        <p:nvSpPr>
          <p:cNvPr id="8201" name="Text Box 9"/>
          <p:cNvSpPr txBox="1">
            <a:spLocks noChangeArrowheads="1"/>
          </p:cNvSpPr>
          <p:nvPr/>
        </p:nvSpPr>
        <p:spPr bwMode="auto">
          <a:xfrm>
            <a:off x="8316416" y="2832894"/>
            <a:ext cx="6653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400" b="1" dirty="0">
                <a:solidFill>
                  <a:srgbClr val="000099"/>
                </a:solidFill>
              </a:rPr>
              <a:t>R</a:t>
            </a:r>
          </a:p>
        </p:txBody>
      </p:sp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8342683" y="5229225"/>
            <a:ext cx="612776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2400" b="1" dirty="0">
                <a:solidFill>
                  <a:srgbClr val="000099"/>
                </a:solidFill>
              </a:rPr>
              <a:t>S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107504" y="548680"/>
            <a:ext cx="141378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Eltérő ellenállóságú</a:t>
            </a:r>
          </a:p>
          <a:p>
            <a:pPr algn="just"/>
            <a:r>
              <a:rPr lang="hu-HU" sz="1600" dirty="0" smtClean="0"/>
              <a:t>Búza fajták fuzáriummal szemben, R=rezisztens MR=</a:t>
            </a:r>
            <a:r>
              <a:rPr lang="hu-HU" sz="1600" dirty="0" err="1" smtClean="0"/>
              <a:t>mérsé-kelten</a:t>
            </a:r>
            <a:r>
              <a:rPr lang="hu-HU" sz="1600" dirty="0" smtClean="0"/>
              <a:t> rezisztens, S=fogékony, 4-4 izolátum adatai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2780167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630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00563" y="0"/>
            <a:ext cx="4643437" cy="256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4716463" cy="2592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463" y="2565400"/>
            <a:ext cx="4427537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395288" y="333375"/>
            <a:ext cx="647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 dirty="0">
                <a:solidFill>
                  <a:schemeClr val="hlink"/>
                </a:solidFill>
              </a:rPr>
              <a:t>SS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468313" y="2852738"/>
            <a:ext cx="574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>
                <a:solidFill>
                  <a:schemeClr val="hlink"/>
                </a:solidFill>
              </a:rPr>
              <a:t>S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4643438" y="260350"/>
            <a:ext cx="5762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>
                <a:solidFill>
                  <a:schemeClr val="hlink"/>
                </a:solidFill>
              </a:rPr>
              <a:t>R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5003800" y="2781300"/>
            <a:ext cx="720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sz="2400" b="1">
                <a:solidFill>
                  <a:schemeClr val="hlink"/>
                </a:solidFill>
              </a:rPr>
              <a:t>MR</a:t>
            </a:r>
          </a:p>
        </p:txBody>
      </p:sp>
      <p:sp>
        <p:nvSpPr>
          <p:cNvPr id="7180" name="Text Box 12"/>
          <p:cNvSpPr txBox="1">
            <a:spLocks noChangeArrowheads="1"/>
          </p:cNvSpPr>
          <p:nvPr/>
        </p:nvSpPr>
        <p:spPr bwMode="auto">
          <a:xfrm>
            <a:off x="468313" y="5589588"/>
            <a:ext cx="79914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b="1" dirty="0">
                <a:solidFill>
                  <a:srgbClr val="002060"/>
                </a:solidFill>
              </a:rPr>
              <a:t>Különböző kalászfuzárium </a:t>
            </a:r>
            <a:r>
              <a:rPr lang="hu-HU" altLang="hu-HU" b="1" dirty="0" smtClean="0">
                <a:solidFill>
                  <a:srgbClr val="002060"/>
                </a:solidFill>
              </a:rPr>
              <a:t> ellenállóságú </a:t>
            </a:r>
            <a:r>
              <a:rPr lang="hu-HU" altLang="hu-HU" b="1" dirty="0">
                <a:solidFill>
                  <a:srgbClr val="002060"/>
                </a:solidFill>
              </a:rPr>
              <a:t>őszi  </a:t>
            </a:r>
            <a:r>
              <a:rPr lang="hu-HU" altLang="hu-HU" b="1" dirty="0" smtClean="0">
                <a:solidFill>
                  <a:srgbClr val="002060"/>
                </a:solidFill>
              </a:rPr>
              <a:t>búza törzsek </a:t>
            </a:r>
            <a:r>
              <a:rPr lang="hu-HU" altLang="hu-HU" b="1" dirty="0">
                <a:solidFill>
                  <a:srgbClr val="002060"/>
                </a:solidFill>
              </a:rPr>
              <a:t>szemfertőzöttsége, 2014</a:t>
            </a:r>
          </a:p>
        </p:txBody>
      </p:sp>
    </p:spTree>
    <p:extLst>
      <p:ext uri="{BB962C8B-B14F-4D97-AF65-F5344CB8AC3E}">
        <p14:creationId xmlns:p14="http://schemas.microsoft.com/office/powerpoint/2010/main" val="2402317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zövegdoboz 9"/>
          <p:cNvSpPr txBox="1"/>
          <p:nvPr/>
        </p:nvSpPr>
        <p:spPr>
          <a:xfrm>
            <a:off x="755576" y="1196752"/>
            <a:ext cx="2952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Prosaro 1,0</a:t>
            </a:r>
            <a:r>
              <a:rPr lang="hu-H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u-H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L/ha</a:t>
            </a:r>
            <a:endParaRPr lang="hu-H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292080" y="119675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 smtClean="0">
                <a:solidFill>
                  <a:srgbClr val="002060"/>
                </a:solidFill>
              </a:rPr>
              <a:t>Kezeletlen kontroll</a:t>
            </a:r>
            <a:endParaRPr lang="hu-HU" sz="2800" b="1" dirty="0">
              <a:solidFill>
                <a:srgbClr val="002060"/>
              </a:solidFill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138" y="2060848"/>
            <a:ext cx="8364600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Egyenes összekötő 12"/>
          <p:cNvCxnSpPr/>
          <p:nvPr/>
        </p:nvCxnSpPr>
        <p:spPr>
          <a:xfrm>
            <a:off x="3995936" y="2420888"/>
            <a:ext cx="1152128" cy="331236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zövegdoboz 1"/>
          <p:cNvSpPr txBox="1"/>
          <p:nvPr/>
        </p:nvSpPr>
        <p:spPr>
          <a:xfrm>
            <a:off x="3329406" y="368890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b="1" dirty="0" smtClean="0"/>
              <a:t>Fungicidek</a:t>
            </a:r>
            <a:endParaRPr lang="hu-HU" sz="3600" b="1" dirty="0"/>
          </a:p>
        </p:txBody>
      </p:sp>
    </p:spTree>
    <p:extLst>
      <p:ext uri="{BB962C8B-B14F-4D97-AF65-F5344CB8AC3E}">
        <p14:creationId xmlns:p14="http://schemas.microsoft.com/office/powerpoint/2010/main" val="28869801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748" name="Object 4"/>
          <p:cNvGraphicFramePr>
            <a:graphicFrameLocks noChangeAspect="1"/>
          </p:cNvGraphicFramePr>
          <p:nvPr/>
        </p:nvGraphicFramePr>
        <p:xfrm>
          <a:off x="468313" y="1125538"/>
          <a:ext cx="8372475" cy="4679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5" name="Chart" r:id="rId3" imgW="8372543" imgH="4162515" progId="Excel.Chart.8">
                  <p:embed/>
                </p:oleObj>
              </mc:Choice>
              <mc:Fallback>
                <p:oleObj name="Chart" r:id="rId3" imgW="8372543" imgH="4162515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1125538"/>
                        <a:ext cx="8372475" cy="4679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4877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Néhány következtetés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u-HU" dirty="0" smtClean="0"/>
              <a:t>Ma már mesterséges fertőzés és toxinanalízis nélkül nem lehet a fajták ellenállóságáról sokat mondani. A természetes fertőzéses környezet nem alkalmas kiemelkedő ellenállóságú </a:t>
            </a:r>
            <a:r>
              <a:rPr lang="hu-HU" dirty="0"/>
              <a:t>f</a:t>
            </a:r>
            <a:r>
              <a:rPr lang="hu-HU" dirty="0" smtClean="0"/>
              <a:t>ajták vagy hibridek előállítására. 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Igen nagy a variabilitás mindkét növényünknél, ezt minél gyorsabban ki kell használni. </a:t>
            </a:r>
            <a:r>
              <a:rPr lang="hu-HU" dirty="0" smtClean="0">
                <a:solidFill>
                  <a:srgbClr val="FF0000"/>
                </a:solidFill>
              </a:rPr>
              <a:t>Ezért mind a fajtaelismerésben, mind a posztregisztrációs kísérletekben  a természetes fertőződés felvételezését minél gyorsabban ki kell egészíteni mesterséges fertőzéses kísérletekkel</a:t>
            </a:r>
            <a:r>
              <a:rPr lang="hu-HU" dirty="0" smtClean="0"/>
              <a:t>. </a:t>
            </a:r>
            <a:endParaRPr lang="hu-HU" dirty="0" smtClean="0"/>
          </a:p>
          <a:p>
            <a:r>
              <a:rPr lang="hu-HU" dirty="0" smtClean="0"/>
              <a:t>Míg a búzánál az összes eddig tesztelt fajjal szembeni ellenállóság alapja azonos, addig a kukoricánál a három fontos csőpenész kórokozóval szembeni ellenállóság vagy fogékonyság többnyire független, ezért mindhármat párhuzamosan vizsgálni kell. Mivel ezek ökológiai igénye is eltér, a kukoricában nincs kockázatmentes év. </a:t>
            </a:r>
          </a:p>
          <a:p>
            <a:r>
              <a:rPr lang="hu-HU" dirty="0" smtClean="0">
                <a:solidFill>
                  <a:srgbClr val="FF0000"/>
                </a:solidFill>
              </a:rPr>
              <a:t>Az Integrált Növényvédelem (IPM) központi </a:t>
            </a:r>
            <a:r>
              <a:rPr lang="hu-HU" dirty="0" smtClean="0">
                <a:solidFill>
                  <a:srgbClr val="FF0000"/>
                </a:solidFill>
              </a:rPr>
              <a:t>eleme a fajta, benne a rezisztenciatulajdonságokkal</a:t>
            </a:r>
            <a:r>
              <a:rPr lang="hu-HU" dirty="0" smtClean="0"/>
              <a:t>. Ugyanaz a </a:t>
            </a:r>
            <a:r>
              <a:rPr lang="hu-HU" dirty="0" err="1" smtClean="0"/>
              <a:t>fungicid</a:t>
            </a:r>
            <a:r>
              <a:rPr lang="hu-HU" dirty="0" smtClean="0"/>
              <a:t> rezisztens fajtánál alig mutat hatást, míg fogékonynál akár kiválót. Ugyanez a helyzet a talajművelés hibáinál, az elővetemény kedvezőtlen kórtani hatásainál. Ezért beszéltünk korábban fajta specifikus agrotechnikáról, ma pedig már tábla specifikusról, főkét a toxikus gombákkal kapcsolatban. </a:t>
            </a:r>
          </a:p>
          <a:p>
            <a:r>
              <a:rPr lang="hu-HU" dirty="0" smtClean="0"/>
              <a:t>A rezisztencia a toxinterhelést 70-80 %-kal is csökkentheti. A legjobb </a:t>
            </a:r>
            <a:r>
              <a:rPr lang="hu-HU" dirty="0" err="1" smtClean="0"/>
              <a:t>fungicideknél</a:t>
            </a:r>
            <a:r>
              <a:rPr lang="hu-HU" dirty="0" smtClean="0"/>
              <a:t> 80 % feletti értékeket mértünk. A jó elővetemény és ideális talajmunka is 50 % feletti csökkenést adhat. A nagyon fogékony fajtacsoportot biztonságosan azonban nem tudjuk kielégítően megvédeni erős járvány esetében.  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9968174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Tennivalók 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sz="2000" dirty="0" smtClean="0"/>
              <a:t>Ahhoz képest, hogy a betegségcsoport akár száz milliárdos kárt is tud okozni a 800 milliárdra becsülhető terményértékből, akár meglepő is lehet, hogy az országban nincs állami kutatóprogram. Vagyis létre kellene hozni, hogy az a nemzetközi jelentőségű kutatóprogram, ami az elmúlt 45 évben létrejött, megmaradjon és segíthesse a versenyképes agrárium további fejlődését</a:t>
            </a:r>
            <a:r>
              <a:rPr lang="hu-HU" sz="2000" dirty="0" smtClean="0">
                <a:solidFill>
                  <a:srgbClr val="FF0000"/>
                </a:solidFill>
              </a:rPr>
              <a:t>. Ezért egy széleskörű kutatóprogram szükséges hosszú távú finanszírozással. Folyamatos kutatómunkát nem lehet 1-2 éves pályázatokból finanszírozni</a:t>
            </a:r>
            <a:r>
              <a:rPr lang="hu-HU" sz="2000" dirty="0" smtClean="0"/>
              <a:t>. </a:t>
            </a:r>
          </a:p>
          <a:p>
            <a:r>
              <a:rPr lang="hu-HU" sz="2000" dirty="0" smtClean="0"/>
              <a:t> A termelőknek alapjoga, hogy ismerjék az adott fajta élelmiszerbiztonsági és takarmánybiztonsági tulajdonságait. Ha ez nem ismert, az adott fajta termesztésétől el kell tekinteni. </a:t>
            </a:r>
            <a:r>
              <a:rPr lang="hu-HU" sz="2000" dirty="0" smtClean="0">
                <a:solidFill>
                  <a:srgbClr val="FF0000"/>
                </a:solidFill>
              </a:rPr>
              <a:t>Szükséges egy olyan termelők által (is) finanszírozott program, amely a termelőket tájékoztatja  az adott fajta tulajdonságairól. A nagy termés csak akkor érték, ha élelmiszerbiztonsági szempontból megfelelő. A szűrővizsgálatok eredményei néhány éven belül látványos javulást eredményezhetnek. </a:t>
            </a:r>
          </a:p>
          <a:p>
            <a:r>
              <a:rPr lang="hu-HU" sz="2000" dirty="0" smtClean="0"/>
              <a:t>Azt gondolom, hogy a magyar gabonatermelés minőségi fordulat előtt áll. Nemcsak toxin, de egyéb minőség, és sok más </a:t>
            </a:r>
            <a:r>
              <a:rPr lang="hu-HU" sz="2000" dirty="0" smtClean="0"/>
              <a:t>okból </a:t>
            </a:r>
            <a:r>
              <a:rPr lang="hu-HU" sz="2000" dirty="0" smtClean="0"/>
              <a:t>is. </a:t>
            </a:r>
          </a:p>
          <a:p>
            <a:r>
              <a:rPr lang="hu-HU" sz="2000" dirty="0" smtClean="0"/>
              <a:t>Végül jó lenne az akkreditált laborokból begyűjteni a toxinadatokat és feldolgozni, akár térképre is rávinni, a sok ezer adatból már sokkal pontosabb képet lehet kapni. Ez egyben a valódi helyzetfelmérést is elősegíteni. </a:t>
            </a:r>
          </a:p>
          <a:p>
            <a:endParaRPr lang="hu-HU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39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Tennivalók II.</a:t>
            </a: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hu-HU" sz="3200" dirty="0" smtClean="0">
              <a:solidFill>
                <a:srgbClr val="FF0000"/>
              </a:solidFill>
            </a:endParaRPr>
          </a:p>
          <a:p>
            <a:pPr algn="ctr"/>
            <a:endParaRPr lang="hu-HU" sz="3200" dirty="0">
              <a:solidFill>
                <a:srgbClr val="FF0000"/>
              </a:solidFill>
            </a:endParaRPr>
          </a:p>
          <a:p>
            <a:pPr algn="ctr"/>
            <a:r>
              <a:rPr lang="hu-HU" sz="3200" dirty="0" smtClean="0">
                <a:solidFill>
                  <a:srgbClr val="FF0000"/>
                </a:solidFill>
              </a:rPr>
              <a:t>A toxikus gombáktól és a toxinoktól nem kell félni. Adott a feladat, meg kell oldani. </a:t>
            </a:r>
            <a:endParaRPr lang="hu-H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576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7813"/>
            <a:ext cx="8229600" cy="1143000"/>
          </a:xfrm>
        </p:spPr>
        <p:txBody>
          <a:bodyPr anchor="t">
            <a:noAutofit/>
          </a:bodyPr>
          <a:lstStyle/>
          <a:p>
            <a:r>
              <a:rPr lang="hu-HU" altLang="hu-HU" dirty="0">
                <a:solidFill>
                  <a:srgbClr val="002060"/>
                </a:solidFill>
                <a:latin typeface="Book Antiqua" pitchFamily="18" charset="0"/>
              </a:rPr>
              <a:t>Köszönetnyilvánítás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0" y="1600200"/>
            <a:ext cx="8229600" cy="453072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hu-HU" altLang="hu-HU" sz="2000" dirty="0">
                <a:latin typeface="Book Antiqua" pitchFamily="18" charset="0"/>
              </a:rPr>
              <a:t>Magyar Kukorica Klub</a:t>
            </a:r>
          </a:p>
          <a:p>
            <a:pPr>
              <a:lnSpc>
                <a:spcPct val="80000"/>
              </a:lnSpc>
            </a:pPr>
            <a:r>
              <a:rPr lang="hu-HU" altLang="hu-HU" sz="2000" b="1" dirty="0" err="1">
                <a:latin typeface="Book Antiqua" pitchFamily="18" charset="0"/>
              </a:rPr>
              <a:t>MycoRed</a:t>
            </a:r>
            <a:r>
              <a:rPr lang="hu-HU" altLang="hu-HU" sz="2000" b="1" dirty="0">
                <a:latin typeface="Book Antiqua" pitchFamily="18" charset="0"/>
              </a:rPr>
              <a:t> FP7 pályázat</a:t>
            </a:r>
          </a:p>
          <a:p>
            <a:pPr>
              <a:lnSpc>
                <a:spcPct val="80000"/>
              </a:lnSpc>
            </a:pPr>
            <a:r>
              <a:rPr lang="hu-HU" altLang="hu-HU" sz="2000" b="1" dirty="0">
                <a:latin typeface="Book Antiqua" pitchFamily="18" charset="0"/>
              </a:rPr>
              <a:t>GOP 1.1.1. </a:t>
            </a:r>
            <a:r>
              <a:rPr lang="hu-HU" altLang="hu-HU" sz="2000" b="1" dirty="0" smtClean="0">
                <a:latin typeface="Book Antiqua" pitchFamily="18" charset="0"/>
              </a:rPr>
              <a:t>pályázat</a:t>
            </a:r>
          </a:p>
          <a:p>
            <a:pPr>
              <a:lnSpc>
                <a:spcPct val="80000"/>
              </a:lnSpc>
            </a:pPr>
            <a:r>
              <a:rPr lang="hu-HU" altLang="hu-HU" sz="2000" b="1" dirty="0" smtClean="0">
                <a:latin typeface="Book Antiqua" pitchFamily="18" charset="0"/>
              </a:rPr>
              <a:t>HU-SRB IPA pályázat</a:t>
            </a:r>
            <a:endParaRPr lang="hu-HU" altLang="hu-HU" sz="2000" b="1" dirty="0">
              <a:latin typeface="Book Antiqua" pitchFamily="18" charset="0"/>
            </a:endParaRPr>
          </a:p>
          <a:p>
            <a:pPr>
              <a:lnSpc>
                <a:spcPct val="80000"/>
              </a:lnSpc>
            </a:pPr>
            <a:r>
              <a:rPr lang="hu-HU" altLang="hu-HU" sz="2000" dirty="0" err="1">
                <a:latin typeface="Book Antiqua" pitchFamily="18" charset="0"/>
              </a:rPr>
              <a:t>ProZea</a:t>
            </a:r>
            <a:r>
              <a:rPr lang="hu-HU" altLang="hu-HU" sz="2000" dirty="0">
                <a:latin typeface="Book Antiqua" pitchFamily="18" charset="0"/>
              </a:rPr>
              <a:t> Alap</a:t>
            </a:r>
          </a:p>
          <a:p>
            <a:pPr>
              <a:lnSpc>
                <a:spcPct val="80000"/>
              </a:lnSpc>
            </a:pPr>
            <a:r>
              <a:rPr lang="hu-HU" altLang="hu-HU" sz="2000" dirty="0">
                <a:latin typeface="Book Antiqua" pitchFamily="18" charset="0"/>
              </a:rPr>
              <a:t>Bóly </a:t>
            </a:r>
            <a:r>
              <a:rPr lang="hu-HU" altLang="hu-HU" sz="2000" dirty="0" err="1">
                <a:latin typeface="Book Antiqua" pitchFamily="18" charset="0"/>
              </a:rPr>
              <a:t>ZRt</a:t>
            </a:r>
            <a:r>
              <a:rPr lang="hu-HU" altLang="hu-HU" sz="2000" dirty="0">
                <a:latin typeface="Book Antiqua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hu-HU" altLang="hu-HU" sz="2000" dirty="0">
                <a:latin typeface="Book Antiqua" pitchFamily="18" charset="0"/>
              </a:rPr>
              <a:t>Dalmand </a:t>
            </a:r>
            <a:r>
              <a:rPr lang="hu-HU" altLang="hu-HU" sz="2000" dirty="0" err="1">
                <a:latin typeface="Book Antiqua" pitchFamily="18" charset="0"/>
              </a:rPr>
              <a:t>ZRt</a:t>
            </a:r>
            <a:r>
              <a:rPr lang="hu-HU" altLang="hu-HU" sz="2000" dirty="0">
                <a:latin typeface="Book Antiqua" pitchFamily="18" charset="0"/>
              </a:rPr>
              <a:t>.</a:t>
            </a:r>
          </a:p>
          <a:p>
            <a:pPr lvl="2">
              <a:lnSpc>
                <a:spcPct val="80000"/>
              </a:lnSpc>
            </a:pPr>
            <a:r>
              <a:rPr lang="hu-HU" altLang="hu-HU" sz="1200" b="1" dirty="0">
                <a:solidFill>
                  <a:srgbClr val="0000FF"/>
                </a:solidFill>
                <a:latin typeface="Book Antiqua" pitchFamily="18" charset="0"/>
              </a:rPr>
              <a:t>Kutatók</a:t>
            </a:r>
          </a:p>
          <a:p>
            <a:pPr lvl="2">
              <a:lnSpc>
                <a:spcPct val="80000"/>
              </a:lnSpc>
            </a:pPr>
            <a:r>
              <a:rPr lang="hu-HU" altLang="hu-HU" sz="1200" b="1" dirty="0">
                <a:latin typeface="Book Antiqua" pitchFamily="18" charset="0"/>
              </a:rPr>
              <a:t>Dr. Szél Sándor</a:t>
            </a:r>
          </a:p>
          <a:p>
            <a:pPr lvl="2">
              <a:lnSpc>
                <a:spcPct val="80000"/>
              </a:lnSpc>
            </a:pPr>
            <a:r>
              <a:rPr lang="hu-HU" altLang="hu-HU" sz="1200" b="1" dirty="0">
                <a:latin typeface="Book Antiqua" pitchFamily="18" charset="0"/>
              </a:rPr>
              <a:t>Dr. </a:t>
            </a:r>
            <a:r>
              <a:rPr lang="hu-HU" altLang="hu-HU" sz="1200" b="1" dirty="0" err="1">
                <a:latin typeface="Book Antiqua" pitchFamily="18" charset="0"/>
              </a:rPr>
              <a:t>Lehoczki-Krsjak</a:t>
            </a:r>
            <a:r>
              <a:rPr lang="hu-HU" altLang="hu-HU" sz="1200" b="1" dirty="0">
                <a:latin typeface="Book Antiqua" pitchFamily="18" charset="0"/>
              </a:rPr>
              <a:t> Szabolcs</a:t>
            </a:r>
          </a:p>
          <a:p>
            <a:pPr lvl="2">
              <a:lnSpc>
                <a:spcPct val="80000"/>
              </a:lnSpc>
            </a:pPr>
            <a:r>
              <a:rPr lang="hu-HU" altLang="hu-HU" sz="1200" b="1" dirty="0">
                <a:latin typeface="Book Antiqua" pitchFamily="18" charset="0"/>
              </a:rPr>
              <a:t>Dr. Kálmán László</a:t>
            </a:r>
          </a:p>
          <a:p>
            <a:pPr lvl="2">
              <a:lnSpc>
                <a:spcPct val="80000"/>
              </a:lnSpc>
            </a:pPr>
            <a:r>
              <a:rPr lang="hu-HU" altLang="hu-HU" sz="1200" b="1" dirty="0">
                <a:latin typeface="Book Antiqua" pitchFamily="18" charset="0"/>
              </a:rPr>
              <a:t>Dr. Széll </a:t>
            </a:r>
            <a:r>
              <a:rPr lang="hu-HU" altLang="hu-HU" sz="1200" b="1" dirty="0" smtClean="0">
                <a:latin typeface="Book Antiqua" pitchFamily="18" charset="0"/>
              </a:rPr>
              <a:t>Endre</a:t>
            </a:r>
          </a:p>
          <a:p>
            <a:pPr lvl="2">
              <a:lnSpc>
                <a:spcPct val="80000"/>
              </a:lnSpc>
            </a:pPr>
            <a:r>
              <a:rPr lang="hu-HU" altLang="hu-HU" sz="1200" b="1" dirty="0" smtClean="0">
                <a:latin typeface="Book Antiqua" pitchFamily="18" charset="0"/>
              </a:rPr>
              <a:t>György Andrea PhD hallgató </a:t>
            </a:r>
            <a:endParaRPr lang="hu-HU" altLang="hu-HU" sz="1200" b="1" dirty="0">
              <a:latin typeface="Book Antiqua" pitchFamily="18" charset="0"/>
            </a:endParaRPr>
          </a:p>
          <a:p>
            <a:pPr lvl="2">
              <a:lnSpc>
                <a:spcPct val="80000"/>
              </a:lnSpc>
            </a:pPr>
            <a:r>
              <a:rPr lang="hu-HU" altLang="hu-HU" sz="1200" b="1" dirty="0">
                <a:solidFill>
                  <a:srgbClr val="0000FF"/>
                </a:solidFill>
                <a:latin typeface="Book Antiqua" pitchFamily="18" charset="0"/>
              </a:rPr>
              <a:t>Technikusok, laboránsok</a:t>
            </a:r>
          </a:p>
          <a:p>
            <a:pPr lvl="2">
              <a:lnSpc>
                <a:spcPct val="80000"/>
              </a:lnSpc>
            </a:pPr>
            <a:r>
              <a:rPr lang="hu-HU" altLang="hu-HU" sz="1200" dirty="0">
                <a:latin typeface="Book Antiqua" pitchFamily="18" charset="0"/>
              </a:rPr>
              <a:t>Kovács Nándor </a:t>
            </a:r>
            <a:r>
              <a:rPr lang="hu-HU" altLang="hu-HU" sz="1200" dirty="0" err="1">
                <a:latin typeface="Book Antiqua" pitchFamily="18" charset="0"/>
              </a:rPr>
              <a:t>BSc</a:t>
            </a:r>
            <a:r>
              <a:rPr lang="hu-HU" altLang="hu-HU" sz="1200" dirty="0">
                <a:latin typeface="Book Antiqua" pitchFamily="18" charset="0"/>
              </a:rPr>
              <a:t>. </a:t>
            </a:r>
          </a:p>
          <a:p>
            <a:pPr lvl="2">
              <a:lnSpc>
                <a:spcPct val="80000"/>
              </a:lnSpc>
            </a:pPr>
            <a:r>
              <a:rPr lang="hu-HU" altLang="hu-HU" sz="1200" dirty="0">
                <a:latin typeface="Book Antiqua" pitchFamily="18" charset="0"/>
              </a:rPr>
              <a:t>Zentai Tiborné </a:t>
            </a:r>
          </a:p>
          <a:p>
            <a:pPr lvl="2">
              <a:lnSpc>
                <a:spcPct val="80000"/>
              </a:lnSpc>
            </a:pPr>
            <a:r>
              <a:rPr lang="hu-HU" altLang="hu-HU" sz="1200" b="1" dirty="0">
                <a:solidFill>
                  <a:srgbClr val="0000FF"/>
                </a:solidFill>
                <a:latin typeface="Book Antiqua" pitchFamily="18" charset="0"/>
              </a:rPr>
              <a:t>Asszisztensek</a:t>
            </a:r>
          </a:p>
          <a:p>
            <a:pPr lvl="2">
              <a:lnSpc>
                <a:spcPct val="80000"/>
              </a:lnSpc>
            </a:pPr>
            <a:r>
              <a:rPr lang="hu-HU" altLang="hu-HU" sz="1200" dirty="0">
                <a:latin typeface="Book Antiqua" pitchFamily="18" charset="0"/>
              </a:rPr>
              <a:t>Terhes Anikó </a:t>
            </a:r>
          </a:p>
          <a:p>
            <a:pPr lvl="2">
              <a:lnSpc>
                <a:spcPct val="80000"/>
              </a:lnSpc>
            </a:pPr>
            <a:r>
              <a:rPr lang="hu-HU" altLang="hu-HU" sz="1400" dirty="0">
                <a:latin typeface="Book Antiqua" pitchFamily="18" charset="0"/>
              </a:rPr>
              <a:t>Zentai Tibor </a:t>
            </a:r>
          </a:p>
          <a:p>
            <a:pPr lvl="2">
              <a:lnSpc>
                <a:spcPct val="80000"/>
              </a:lnSpc>
            </a:pPr>
            <a:endParaRPr lang="hu-HU" altLang="hu-HU" sz="1400" dirty="0">
              <a:effectLst>
                <a:outerShdw blurRad="38100" dist="38100" dir="2700000" algn="tl">
                  <a:srgbClr val="C0C0C0"/>
                </a:outerShdw>
              </a:effectLst>
              <a:latin typeface="Book Antiqua" pitchFamily="18" charset="0"/>
            </a:endParaRPr>
          </a:p>
        </p:txBody>
      </p:sp>
      <p:pic>
        <p:nvPicPr>
          <p:cNvPr id="40964" name="Picture 42" descr="husrb_logo_en_center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4163" y="5473029"/>
            <a:ext cx="3779837" cy="138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1197" y="4142927"/>
            <a:ext cx="3334619" cy="105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Szövegdoboz 1"/>
          <p:cNvSpPr txBox="1">
            <a:spLocks noChangeArrowheads="1"/>
          </p:cNvSpPr>
          <p:nvPr/>
        </p:nvSpPr>
        <p:spPr bwMode="auto">
          <a:xfrm>
            <a:off x="5421197" y="2584450"/>
            <a:ext cx="23749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7800" dirty="0" smtClean="0">
                <a:solidFill>
                  <a:srgbClr val="FF0000"/>
                </a:solidFill>
                <a:latin typeface="Algerian" pitchFamily="82" charset="0"/>
              </a:rPr>
              <a:t>MKK</a:t>
            </a:r>
          </a:p>
        </p:txBody>
      </p:sp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59712" y="2352675"/>
            <a:ext cx="739775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Kép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0497" y="-1"/>
            <a:ext cx="3403503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647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SCF211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356992"/>
            <a:ext cx="4499992" cy="3501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780777" y="1340768"/>
            <a:ext cx="7596336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4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hu-HU" altLang="hu-HU" sz="4600" b="1" dirty="0" smtClean="0">
                <a:solidFill>
                  <a:srgbClr val="FF0000"/>
                </a:solidFill>
                <a:latin typeface="Tahoma" pitchFamily="34" charset="0"/>
              </a:rPr>
              <a:t>Köszönöm megtisztelő figyelmüket!</a:t>
            </a:r>
          </a:p>
        </p:txBody>
      </p:sp>
      <p:pic>
        <p:nvPicPr>
          <p:cNvPr id="41988" name="Picture 4" descr="1Logo magyar-G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7113" y="10641"/>
            <a:ext cx="749300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3" y="3356992"/>
            <a:ext cx="4644007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426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812781"/>
              </p:ext>
            </p:extLst>
          </p:nvPr>
        </p:nvGraphicFramePr>
        <p:xfrm>
          <a:off x="179511" y="1052736"/>
          <a:ext cx="8799901" cy="48245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6" name="Munkalap" r:id="rId3" imgW="9086732" imgH="4981500" progId="Excel.Sheet.8">
                  <p:embed/>
                </p:oleObj>
              </mc:Choice>
              <mc:Fallback>
                <p:oleObj name="Munkalap" r:id="rId3" imgW="9086732" imgH="4981500" progId="Excel.Sheet.8">
                  <p:embed/>
                  <p:pic>
                    <p:nvPicPr>
                      <p:cNvPr id="0" name="Objektum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1" y="1052736"/>
                        <a:ext cx="8799901" cy="48245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Ellipszis 2"/>
          <p:cNvSpPr/>
          <p:nvPr/>
        </p:nvSpPr>
        <p:spPr>
          <a:xfrm>
            <a:off x="971600" y="4437112"/>
            <a:ext cx="1440160" cy="576064"/>
          </a:xfrm>
          <a:prstGeom prst="ellipse">
            <a:avLst/>
          </a:prstGeom>
          <a:solidFill>
            <a:schemeClr val="accent1">
              <a:alpha val="3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081442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2"/>
          <p:cNvSpPr>
            <a:spLocks noChangeShapeType="1"/>
          </p:cNvSpPr>
          <p:nvPr/>
        </p:nvSpPr>
        <p:spPr bwMode="auto">
          <a:xfrm flipH="1">
            <a:off x="1547813" y="692150"/>
            <a:ext cx="2879725" cy="4608513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 flipV="1">
            <a:off x="1547813" y="5229225"/>
            <a:ext cx="5903912" cy="71438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68" name="Line 4"/>
          <p:cNvSpPr>
            <a:spLocks noChangeShapeType="1"/>
          </p:cNvSpPr>
          <p:nvPr/>
        </p:nvSpPr>
        <p:spPr bwMode="auto">
          <a:xfrm>
            <a:off x="4427538" y="692150"/>
            <a:ext cx="3024187" cy="4537075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3635375" y="3429000"/>
            <a:ext cx="1657350" cy="71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hu-HU" altLang="hu-HU" sz="4100" b="1" dirty="0" smtClean="0">
                <a:solidFill>
                  <a:srgbClr val="FF0000"/>
                </a:solidFill>
                <a:effectLst/>
                <a:latin typeface="Times New Roman" pitchFamily="18" charset="0"/>
              </a:rPr>
              <a:t>Toxin</a:t>
            </a:r>
          </a:p>
        </p:txBody>
      </p:sp>
      <p:sp>
        <p:nvSpPr>
          <p:cNvPr id="16390" name="Text Box 6"/>
          <p:cNvSpPr txBox="1">
            <a:spLocks noChangeArrowheads="1"/>
          </p:cNvSpPr>
          <p:nvPr/>
        </p:nvSpPr>
        <p:spPr bwMode="auto">
          <a:xfrm>
            <a:off x="468313" y="5516563"/>
            <a:ext cx="30241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hu-HU" altLang="hu-HU" sz="3000" b="1" dirty="0" smtClean="0">
                <a:solidFill>
                  <a:srgbClr val="002060"/>
                </a:solidFill>
                <a:effectLst/>
                <a:latin typeface="Times New Roman" pitchFamily="18" charset="0"/>
              </a:rPr>
              <a:t>Toxintermel</a:t>
            </a:r>
            <a:r>
              <a:rPr lang="hu-HU" altLang="hu-HU" sz="2600" b="1" dirty="0" smtClean="0">
                <a:solidFill>
                  <a:srgbClr val="002060"/>
                </a:solidFill>
                <a:effectLst/>
                <a:latin typeface="Times New Roman" pitchFamily="18" charset="0"/>
              </a:rPr>
              <a:t>ő</a:t>
            </a:r>
            <a:r>
              <a:rPr lang="hu-HU" altLang="hu-HU" sz="3000" b="1" dirty="0" smtClean="0">
                <a:solidFill>
                  <a:srgbClr val="002060"/>
                </a:solidFill>
                <a:effectLst/>
                <a:latin typeface="Times New Roman" pitchFamily="18" charset="0"/>
              </a:rPr>
              <a:t> faj, izolátum</a:t>
            </a:r>
          </a:p>
        </p:txBody>
      </p:sp>
      <p:sp>
        <p:nvSpPr>
          <p:cNvPr id="16391" name="Text Box 7"/>
          <p:cNvSpPr txBox="1">
            <a:spLocks noChangeArrowheads="1"/>
          </p:cNvSpPr>
          <p:nvPr/>
        </p:nvSpPr>
        <p:spPr bwMode="auto">
          <a:xfrm>
            <a:off x="5580063" y="5445125"/>
            <a:ext cx="331311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hu-HU" altLang="hu-HU" sz="3000" b="1" dirty="0" smtClean="0">
                <a:solidFill>
                  <a:srgbClr val="002060"/>
                </a:solidFill>
                <a:effectLst/>
                <a:latin typeface="Times New Roman" pitchFamily="18" charset="0"/>
              </a:rPr>
              <a:t>Rezisztenciaszint</a:t>
            </a:r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3203575" y="115888"/>
            <a:ext cx="2376488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hu-HU" altLang="hu-HU" sz="3400" b="1" dirty="0" smtClean="0">
                <a:solidFill>
                  <a:srgbClr val="002060"/>
                </a:solidFill>
                <a:effectLst/>
                <a:latin typeface="Times New Roman" pitchFamily="18" charset="0"/>
              </a:rPr>
              <a:t>Környezet</a:t>
            </a:r>
          </a:p>
        </p:txBody>
      </p:sp>
      <p:sp>
        <p:nvSpPr>
          <p:cNvPr id="11273" name="Line 9"/>
          <p:cNvSpPr>
            <a:spLocks noChangeShapeType="1"/>
          </p:cNvSpPr>
          <p:nvPr/>
        </p:nvSpPr>
        <p:spPr bwMode="auto">
          <a:xfrm flipV="1">
            <a:off x="1979613" y="4149725"/>
            <a:ext cx="1728787" cy="9350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74" name="Line 10"/>
          <p:cNvSpPr>
            <a:spLocks noChangeShapeType="1"/>
          </p:cNvSpPr>
          <p:nvPr/>
        </p:nvSpPr>
        <p:spPr bwMode="auto">
          <a:xfrm flipH="1" flipV="1">
            <a:off x="5219700" y="4149725"/>
            <a:ext cx="1439863" cy="71913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1275" name="Line 11"/>
          <p:cNvSpPr>
            <a:spLocks noChangeShapeType="1"/>
          </p:cNvSpPr>
          <p:nvPr/>
        </p:nvSpPr>
        <p:spPr bwMode="auto">
          <a:xfrm>
            <a:off x="4427538" y="1484313"/>
            <a:ext cx="0" cy="1728787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16396" name="Text Box 12"/>
          <p:cNvSpPr txBox="1">
            <a:spLocks noChangeArrowheads="1"/>
          </p:cNvSpPr>
          <p:nvPr/>
        </p:nvSpPr>
        <p:spPr bwMode="auto">
          <a:xfrm>
            <a:off x="107504" y="1222796"/>
            <a:ext cx="2592387" cy="253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hu-HU" altLang="hu-HU" sz="3700" b="1" dirty="0" smtClean="0">
                <a:solidFill>
                  <a:srgbClr val="0070C0"/>
                </a:solidFill>
                <a:effectLst/>
                <a:latin typeface="Times New Roman" pitchFamily="18" charset="0"/>
              </a:rPr>
              <a:t>A TOXIN háromszög</a:t>
            </a:r>
          </a:p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hu-HU" altLang="hu-HU" sz="3400" b="1" dirty="0" smtClean="0">
                <a:solidFill>
                  <a:srgbClr val="0070C0"/>
                </a:solidFill>
                <a:effectLst/>
                <a:latin typeface="Times New Roman" pitchFamily="18" charset="0"/>
              </a:rPr>
              <a:t>Mesterházy 2012 </a:t>
            </a:r>
          </a:p>
        </p:txBody>
      </p:sp>
      <p:sp>
        <p:nvSpPr>
          <p:cNvPr id="16397" name="Háromszög 1"/>
          <p:cNvSpPr>
            <a:spLocks noChangeArrowheads="1"/>
          </p:cNvSpPr>
          <p:nvPr/>
        </p:nvSpPr>
        <p:spPr bwMode="auto">
          <a:xfrm>
            <a:off x="6156325" y="404813"/>
            <a:ext cx="2519363" cy="2087562"/>
          </a:xfrm>
          <a:prstGeom prst="triangle">
            <a:avLst>
              <a:gd name="adj" fmla="val 50000"/>
            </a:avLst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endParaRPr lang="hu-HU" altLang="hu-HU" sz="1900" smtClean="0">
              <a:latin typeface="Tahoma" pitchFamily="34" charset="0"/>
            </a:endParaRPr>
          </a:p>
        </p:txBody>
      </p:sp>
      <p:sp>
        <p:nvSpPr>
          <p:cNvPr id="16398" name="Szövegdoboz 2"/>
          <p:cNvSpPr txBox="1">
            <a:spLocks noChangeArrowheads="1"/>
          </p:cNvSpPr>
          <p:nvPr/>
        </p:nvSpPr>
        <p:spPr bwMode="auto">
          <a:xfrm>
            <a:off x="6732588" y="188913"/>
            <a:ext cx="136842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1500" b="1" dirty="0" smtClean="0">
                <a:solidFill>
                  <a:srgbClr val="002060"/>
                </a:solidFill>
                <a:effectLst/>
                <a:latin typeface="Tahoma" pitchFamily="34" charset="0"/>
              </a:rPr>
              <a:t>Kórokozó</a:t>
            </a:r>
          </a:p>
        </p:txBody>
      </p:sp>
      <p:sp>
        <p:nvSpPr>
          <p:cNvPr id="16399" name="Szövegdoboz 3"/>
          <p:cNvSpPr txBox="1">
            <a:spLocks noChangeArrowheads="1"/>
          </p:cNvSpPr>
          <p:nvPr/>
        </p:nvSpPr>
        <p:spPr bwMode="auto">
          <a:xfrm>
            <a:off x="7218090" y="2492375"/>
            <a:ext cx="183569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1500" b="1" dirty="0" smtClean="0">
                <a:solidFill>
                  <a:srgbClr val="002060"/>
                </a:solidFill>
                <a:effectLst/>
                <a:latin typeface="Tahoma" pitchFamily="34" charset="0"/>
              </a:rPr>
              <a:t>Fog. gazdanövény</a:t>
            </a:r>
          </a:p>
        </p:txBody>
      </p:sp>
      <p:sp>
        <p:nvSpPr>
          <p:cNvPr id="16400" name="Szövegdoboz 4"/>
          <p:cNvSpPr txBox="1">
            <a:spLocks noChangeArrowheads="1"/>
          </p:cNvSpPr>
          <p:nvPr/>
        </p:nvSpPr>
        <p:spPr bwMode="auto">
          <a:xfrm>
            <a:off x="5924550" y="2492375"/>
            <a:ext cx="12239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1500" b="1" dirty="0" smtClean="0">
                <a:solidFill>
                  <a:srgbClr val="002060"/>
                </a:solidFill>
                <a:effectLst/>
                <a:latin typeface="Tahoma" pitchFamily="34" charset="0"/>
              </a:rPr>
              <a:t>Környezet</a:t>
            </a:r>
          </a:p>
        </p:txBody>
      </p:sp>
      <p:sp>
        <p:nvSpPr>
          <p:cNvPr id="16401" name="Szövegdoboz 5"/>
          <p:cNvSpPr txBox="1">
            <a:spLocks noChangeArrowheads="1"/>
          </p:cNvSpPr>
          <p:nvPr/>
        </p:nvSpPr>
        <p:spPr bwMode="auto">
          <a:xfrm>
            <a:off x="6877050" y="1628775"/>
            <a:ext cx="1152525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1300" b="1" smtClean="0">
                <a:solidFill>
                  <a:schemeClr val="accent2"/>
                </a:solidFill>
                <a:latin typeface="Tahoma" pitchFamily="34" charset="0"/>
              </a:rPr>
              <a:t>Betegség</a:t>
            </a:r>
          </a:p>
        </p:txBody>
      </p:sp>
      <p:cxnSp>
        <p:nvCxnSpPr>
          <p:cNvPr id="8" name="Egyenes összekötő nyíllal 7"/>
          <p:cNvCxnSpPr/>
          <p:nvPr/>
        </p:nvCxnSpPr>
        <p:spPr bwMode="auto">
          <a:xfrm flipV="1">
            <a:off x="6372225" y="1955800"/>
            <a:ext cx="776288" cy="39211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 bwMode="auto">
          <a:xfrm flipH="1" flipV="1">
            <a:off x="7812088" y="1955800"/>
            <a:ext cx="647700" cy="392113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 bwMode="auto">
          <a:xfrm>
            <a:off x="7431088" y="620713"/>
            <a:ext cx="0" cy="1077912"/>
          </a:xfrm>
          <a:prstGeom prst="straightConnector1">
            <a:avLst/>
          </a:prstGeom>
          <a:ln>
            <a:headEnd type="none" w="med" len="med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405" name="Szövegdoboz 12"/>
          <p:cNvSpPr txBox="1">
            <a:spLocks noChangeArrowheads="1"/>
          </p:cNvSpPr>
          <p:nvPr/>
        </p:nvSpPr>
        <p:spPr bwMode="auto">
          <a:xfrm>
            <a:off x="6877050" y="3005648"/>
            <a:ext cx="1528763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2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  <a:defRPr/>
            </a:pPr>
            <a:r>
              <a:rPr lang="hu-HU" altLang="hu-HU" sz="19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ahoma" pitchFamily="34" charset="0"/>
              </a:rPr>
              <a:t>Betegség háromszög</a:t>
            </a:r>
          </a:p>
        </p:txBody>
      </p:sp>
    </p:spTree>
    <p:extLst>
      <p:ext uri="{BB962C8B-B14F-4D97-AF65-F5344CB8AC3E}">
        <p14:creationId xmlns:p14="http://schemas.microsoft.com/office/powerpoint/2010/main" val="280818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52488" y="260350"/>
            <a:ext cx="8291512" cy="1384300"/>
          </a:xfrm>
        </p:spPr>
        <p:txBody>
          <a:bodyPr anchor="t">
            <a:noAutofit/>
          </a:bodyPr>
          <a:lstStyle/>
          <a:p>
            <a:pPr>
              <a:defRPr/>
            </a:pPr>
            <a:r>
              <a:rPr lang="hu-HU" altLang="hu-HU" sz="9600" dirty="0">
                <a:solidFill>
                  <a:srgbClr val="002060"/>
                </a:solidFill>
                <a:latin typeface="Times New Roman" pitchFamily="18" charset="0"/>
                <a:ea typeface="+mj-ea"/>
                <a:cs typeface="+mj-cs"/>
              </a:rPr>
              <a:t>Toxinok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51520" y="1556792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hu-HU" altLang="hu-HU" i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hu-HU" altLang="hu-HU" b="1" i="1" dirty="0">
                <a:solidFill>
                  <a:srgbClr val="002060"/>
                </a:solidFill>
              </a:rPr>
              <a:t>F</a:t>
            </a:r>
            <a:r>
              <a:rPr lang="hu-HU" altLang="hu-HU" b="1" i="1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hu-HU" altLang="hu-HU" b="1" i="1" dirty="0" err="1">
                <a:solidFill>
                  <a:srgbClr val="002060"/>
                </a:solidFill>
                <a:latin typeface="Times New Roman" pitchFamily="18" charset="0"/>
              </a:rPr>
              <a:t>verticillioides</a:t>
            </a:r>
            <a:r>
              <a:rPr lang="hu-HU" altLang="hu-HU" b="1" i="1" dirty="0">
                <a:solidFill>
                  <a:srgbClr val="002060"/>
                </a:solidFill>
                <a:latin typeface="Times New Roman" pitchFamily="18" charset="0"/>
              </a:rPr>
              <a:t>, F. </a:t>
            </a:r>
            <a:r>
              <a:rPr lang="hu-HU" altLang="hu-HU" b="1" i="1" dirty="0" err="1">
                <a:solidFill>
                  <a:srgbClr val="002060"/>
                </a:solidFill>
                <a:latin typeface="Times New Roman" pitchFamily="18" charset="0"/>
              </a:rPr>
              <a:t>proliferatum</a:t>
            </a:r>
            <a:r>
              <a:rPr lang="hu-HU" altLang="hu-HU" b="1" i="1" dirty="0">
                <a:solidFill>
                  <a:srgbClr val="002060"/>
                </a:solidFill>
                <a:latin typeface="Times New Roman" pitchFamily="18" charset="0"/>
              </a:rPr>
              <a:t>, </a:t>
            </a:r>
            <a:r>
              <a:rPr lang="hu-HU" altLang="hu-HU" b="1" i="1" dirty="0">
                <a:latin typeface="Times New Roman" pitchFamily="18" charset="0"/>
              </a:rPr>
              <a:t>F. </a:t>
            </a:r>
            <a:r>
              <a:rPr lang="hu-HU" altLang="hu-HU" b="1" i="1" dirty="0" err="1">
                <a:latin typeface="Times New Roman" pitchFamily="18" charset="0"/>
              </a:rPr>
              <a:t>moniliforme</a:t>
            </a:r>
            <a:r>
              <a:rPr lang="hu-HU" altLang="hu-HU" dirty="0">
                <a:latin typeface="Times New Roman" pitchFamily="18" charset="0"/>
              </a:rPr>
              <a:t>: </a:t>
            </a:r>
            <a:r>
              <a:rPr lang="hu-HU" altLang="hu-HU" dirty="0" err="1">
                <a:latin typeface="Times New Roman" pitchFamily="18" charset="0"/>
              </a:rPr>
              <a:t>Fumonizinek</a:t>
            </a:r>
            <a:r>
              <a:rPr lang="hu-HU" altLang="hu-HU" dirty="0">
                <a:latin typeface="Times New Roman" pitchFamily="18" charset="0"/>
              </a:rPr>
              <a:t>  B1, B2, B3, B4, B5, 100 feletti összes szám</a:t>
            </a:r>
          </a:p>
          <a:p>
            <a:pPr>
              <a:lnSpc>
                <a:spcPct val="90000"/>
              </a:lnSpc>
            </a:pPr>
            <a:r>
              <a:rPr lang="hu-HU" altLang="hu-HU" b="1" i="1" dirty="0" err="1">
                <a:solidFill>
                  <a:srgbClr val="002060"/>
                </a:solidFill>
                <a:latin typeface="Times New Roman" pitchFamily="18" charset="0"/>
              </a:rPr>
              <a:t>Fg</a:t>
            </a:r>
            <a:r>
              <a:rPr lang="hu-HU" altLang="hu-HU" b="1" i="1" dirty="0">
                <a:solidFill>
                  <a:srgbClr val="002060"/>
                </a:solidFill>
                <a:latin typeface="Times New Roman" pitchFamily="18" charset="0"/>
              </a:rPr>
              <a:t>/</a:t>
            </a:r>
            <a:r>
              <a:rPr lang="hu-HU" altLang="hu-HU" b="1" i="1" dirty="0" err="1">
                <a:solidFill>
                  <a:srgbClr val="002060"/>
                </a:solidFill>
                <a:latin typeface="Times New Roman" pitchFamily="18" charset="0"/>
              </a:rPr>
              <a:t>Fc</a:t>
            </a:r>
            <a:r>
              <a:rPr lang="hu-HU" altLang="hu-HU" dirty="0">
                <a:solidFill>
                  <a:srgbClr val="002060"/>
                </a:solidFill>
                <a:latin typeface="Times New Roman" pitchFamily="18" charset="0"/>
              </a:rPr>
              <a:t>:</a:t>
            </a:r>
            <a:r>
              <a:rPr lang="hu-HU" altLang="hu-HU" dirty="0">
                <a:latin typeface="Times New Roman" pitchFamily="18" charset="0"/>
              </a:rPr>
              <a:t> DON (3-ADON, 15-ADON, 3-DON </a:t>
            </a:r>
            <a:r>
              <a:rPr lang="hu-HU" altLang="hu-HU" dirty="0" err="1">
                <a:latin typeface="Times New Roman" pitchFamily="18" charset="0"/>
              </a:rPr>
              <a:t>glükozid</a:t>
            </a:r>
            <a:r>
              <a:rPr lang="hu-HU" altLang="hu-HU" dirty="0">
                <a:latin typeface="Times New Roman" pitchFamily="18" charset="0"/>
              </a:rPr>
              <a:t>) és </a:t>
            </a:r>
            <a:r>
              <a:rPr lang="hu-HU" altLang="hu-HU" dirty="0" err="1">
                <a:latin typeface="Times New Roman" pitchFamily="18" charset="0"/>
              </a:rPr>
              <a:t>Zearalenon</a:t>
            </a:r>
            <a:r>
              <a:rPr lang="hu-HU" altLang="hu-HU" dirty="0">
                <a:latin typeface="Times New Roman" pitchFamily="18" charset="0"/>
              </a:rPr>
              <a:t> (</a:t>
            </a:r>
            <a:r>
              <a:rPr lang="hu-HU" altLang="hu-HU" dirty="0">
                <a:latin typeface="Symbol" panose="05050102010706020507" pitchFamily="18" charset="2"/>
              </a:rPr>
              <a:t>a</a:t>
            </a:r>
            <a:r>
              <a:rPr lang="hu-HU" altLang="hu-HU" dirty="0">
                <a:latin typeface="Times New Roman" pitchFamily="18" charset="0"/>
              </a:rPr>
              <a:t>- és </a:t>
            </a:r>
            <a:r>
              <a:rPr lang="hu-HU" altLang="hu-HU" dirty="0" err="1">
                <a:latin typeface="Symbol" panose="05050102010706020507" pitchFamily="18" charset="2"/>
              </a:rPr>
              <a:t>b</a:t>
            </a:r>
            <a:r>
              <a:rPr lang="hu-HU" altLang="hu-HU" dirty="0" err="1">
                <a:latin typeface="Times New Roman" pitchFamily="18" charset="0"/>
              </a:rPr>
              <a:t>-</a:t>
            </a:r>
            <a:r>
              <a:rPr lang="hu-HU" altLang="hu-HU" dirty="0">
                <a:latin typeface="Times New Roman" pitchFamily="18" charset="0"/>
              </a:rPr>
              <a:t> </a:t>
            </a:r>
            <a:r>
              <a:rPr lang="hu-HU" altLang="hu-HU" dirty="0" err="1">
                <a:latin typeface="Times New Roman" pitchFamily="18" charset="0"/>
              </a:rPr>
              <a:t>zearalenol</a:t>
            </a:r>
            <a:r>
              <a:rPr lang="hu-HU" altLang="hu-HU" dirty="0">
                <a:latin typeface="Times New Roman" pitchFamily="18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hu-HU" altLang="hu-HU" b="1" i="1" dirty="0" err="1">
                <a:solidFill>
                  <a:srgbClr val="002060"/>
                </a:solidFill>
                <a:latin typeface="Times New Roman" pitchFamily="18" charset="0"/>
              </a:rPr>
              <a:t>Aspergillus</a:t>
            </a:r>
            <a:r>
              <a:rPr lang="hu-HU" altLang="hu-HU" b="1" i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hu-HU" altLang="hu-HU" b="1" i="1" dirty="0" err="1">
                <a:solidFill>
                  <a:srgbClr val="002060"/>
                </a:solidFill>
                <a:latin typeface="Times New Roman" pitchFamily="18" charset="0"/>
              </a:rPr>
              <a:t>spp</a:t>
            </a:r>
            <a:r>
              <a:rPr lang="hu-HU" altLang="hu-HU" dirty="0">
                <a:solidFill>
                  <a:srgbClr val="002060"/>
                </a:solidFill>
                <a:latin typeface="Times New Roman" pitchFamily="18" charset="0"/>
              </a:rPr>
              <a:t>. </a:t>
            </a:r>
            <a:r>
              <a:rPr lang="hu-HU" altLang="hu-HU" dirty="0" err="1">
                <a:latin typeface="Times New Roman" pitchFamily="18" charset="0"/>
              </a:rPr>
              <a:t>Aflatoxinok</a:t>
            </a:r>
            <a:r>
              <a:rPr lang="hu-HU" altLang="hu-HU" dirty="0">
                <a:latin typeface="Times New Roman" pitchFamily="18" charset="0"/>
              </a:rPr>
              <a:t>, B1, B2, G1, </a:t>
            </a:r>
            <a:r>
              <a:rPr lang="hu-HU" altLang="hu-HU" dirty="0" smtClean="0">
                <a:latin typeface="Times New Roman" pitchFamily="18" charset="0"/>
              </a:rPr>
              <a:t>G2</a:t>
            </a:r>
          </a:p>
          <a:p>
            <a:pPr>
              <a:lnSpc>
                <a:spcPct val="90000"/>
              </a:lnSpc>
            </a:pPr>
            <a:endParaRPr lang="hu-HU" altLang="hu-HU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hu-HU" altLang="hu-HU" b="1" dirty="0" smtClean="0">
                <a:solidFill>
                  <a:srgbClr val="002060"/>
                </a:solidFill>
                <a:latin typeface="Times New Roman" pitchFamily="18" charset="0"/>
              </a:rPr>
              <a:t>A fertőzöttség és a toxintartalom túlnyomórészt összefügg, ez az alapja az ellenállóságra való nemesítésnek,  ami ezért a toxinszennyezéssel szemben is többnyire véd. </a:t>
            </a:r>
            <a:endParaRPr lang="hu-HU" altLang="hu-HU" b="1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</a:pPr>
            <a:endParaRPr lang="hu-HU" altLang="hu-HU" b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775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602" name="Group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62829"/>
              </p:ext>
            </p:extLst>
          </p:nvPr>
        </p:nvGraphicFramePr>
        <p:xfrm>
          <a:off x="1420812" y="4869160"/>
          <a:ext cx="6481763" cy="1888046"/>
        </p:xfrm>
        <a:graphic>
          <a:graphicData uri="http://schemas.openxmlformats.org/drawingml/2006/table">
            <a:tbl>
              <a:tblPr/>
              <a:tblGrid>
                <a:gridCol w="1368425"/>
                <a:gridCol w="1701800"/>
                <a:gridCol w="1709738"/>
                <a:gridCol w="1701800"/>
              </a:tblGrid>
              <a:tr h="54686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Tulajdonság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Fg1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Fv1</a:t>
                      </a: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Asp</a:t>
                      </a:r>
                      <a:endParaRPr kumimoji="0" lang="hu-HU" altLang="hu-H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L="90000" marR="90000" marT="46800" marB="4680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Fv1</a:t>
                      </a:r>
                    </a:p>
                  </a:txBody>
                  <a:tcPr marT="45728" marB="4572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0.3828**</a:t>
                      </a:r>
                    </a:p>
                  </a:txBody>
                  <a:tcPr marT="45728" marB="4572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45728" marB="4572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45728" marB="4572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Asp</a:t>
                      </a:r>
                      <a:endParaRPr kumimoji="0" lang="hu-HU" altLang="hu-H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45728" marB="4572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0.1882</a:t>
                      </a:r>
                    </a:p>
                  </a:txBody>
                  <a:tcPr marT="45728" marB="4572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0.5299***</a:t>
                      </a:r>
                    </a:p>
                  </a:txBody>
                  <a:tcPr marT="45728" marB="45728"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</a:tr>
              <a:tr h="2953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Átlag</a:t>
                      </a:r>
                    </a:p>
                  </a:txBody>
                  <a:tcPr marT="45728" marB="4572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0.6888***</a:t>
                      </a:r>
                    </a:p>
                  </a:txBody>
                  <a:tcPr marT="45728" marB="4572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0.8386***</a:t>
                      </a:r>
                    </a:p>
                  </a:txBody>
                  <a:tcPr marT="45728" marB="4572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0.7533***</a:t>
                      </a:r>
                    </a:p>
                  </a:txBody>
                  <a:tcPr marT="45728" marB="4572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332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Book Antiqua" pitchFamily="18" charset="0"/>
                          <a:cs typeface="Arial" charset="0"/>
                        </a:rPr>
                        <a:t>***P=0.001, **P=0.01</a:t>
                      </a:r>
                    </a:p>
                  </a:txBody>
                  <a:tcPr marT="45728" marB="4572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endParaRPr kumimoji="0" lang="hu-HU" altLang="hu-H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Book Antiqua" pitchFamily="18" charset="0"/>
                        <a:cs typeface="Arial" charset="0"/>
                      </a:endParaRPr>
                    </a:p>
                  </a:txBody>
                  <a:tcPr marT="45728" marB="45728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1767" name="Text Box 86"/>
          <p:cNvSpPr txBox="1">
            <a:spLocks noChangeArrowheads="1"/>
          </p:cNvSpPr>
          <p:nvPr/>
        </p:nvSpPr>
        <p:spPr bwMode="auto">
          <a:xfrm>
            <a:off x="179388" y="188913"/>
            <a:ext cx="89646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3"/>
              </a:buBlip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hu-HU" altLang="hu-HU" sz="2000" b="1" dirty="0" smtClean="0">
                <a:effectLst/>
                <a:latin typeface="Book Antiqua" pitchFamily="18" charset="0"/>
              </a:rPr>
              <a:t>Kukorica tájkísérlet rezisztenciaadatai toxikus gombákkal szemben, rangösszeg, 2014</a:t>
            </a:r>
          </a:p>
        </p:txBody>
      </p:sp>
      <p:graphicFrame>
        <p:nvGraphicFramePr>
          <p:cNvPr id="24600" name="Objektum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6373079"/>
              </p:ext>
            </p:extLst>
          </p:nvPr>
        </p:nvGraphicFramePr>
        <p:xfrm>
          <a:off x="158750" y="908051"/>
          <a:ext cx="8848725" cy="3961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8" name="Diagram" r:id="rId4" imgW="8848745" imgH="4581630" progId="Excel.Chart.8">
                  <p:embed/>
                </p:oleObj>
              </mc:Choice>
              <mc:Fallback>
                <p:oleObj name="Diagram" r:id="rId4" imgW="8848745" imgH="458163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750" y="908051"/>
                        <a:ext cx="8848725" cy="39611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132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0" y="188913"/>
          <a:ext cx="9144000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Diagram" r:id="rId3" imgW="8858385" imgH="6515100" progId="Excel.Chart.8">
                  <p:embed/>
                </p:oleObj>
              </mc:Choice>
              <mc:Fallback>
                <p:oleObj name="Diagram" r:id="rId3" imgW="8858385" imgH="65151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88913"/>
                        <a:ext cx="9144000" cy="46085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539750" y="333375"/>
            <a:ext cx="82073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b="1" dirty="0">
                <a:solidFill>
                  <a:schemeClr val="tx2"/>
                </a:solidFill>
              </a:rPr>
              <a:t>Kukorica hibridek rezisztenciája </a:t>
            </a:r>
            <a:r>
              <a:rPr lang="hu-HU" altLang="hu-HU" b="1" i="1" dirty="0">
                <a:solidFill>
                  <a:schemeClr val="tx2"/>
                </a:solidFill>
              </a:rPr>
              <a:t>F. graminearum</a:t>
            </a:r>
            <a:r>
              <a:rPr lang="hu-HU" altLang="hu-HU" b="1" dirty="0">
                <a:solidFill>
                  <a:schemeClr val="tx2"/>
                </a:solidFill>
              </a:rPr>
              <a:t>, </a:t>
            </a:r>
            <a:r>
              <a:rPr lang="hu-HU" altLang="hu-HU" b="1" i="1" dirty="0">
                <a:solidFill>
                  <a:schemeClr val="tx2"/>
                </a:solidFill>
              </a:rPr>
              <a:t>F. verticillioides</a:t>
            </a:r>
            <a:r>
              <a:rPr lang="hu-HU" altLang="hu-HU" b="1" dirty="0">
                <a:solidFill>
                  <a:schemeClr val="tx2"/>
                </a:solidFill>
              </a:rPr>
              <a:t> és </a:t>
            </a:r>
            <a:r>
              <a:rPr lang="hu-HU" altLang="hu-HU" b="1" i="1" dirty="0">
                <a:solidFill>
                  <a:schemeClr val="tx2"/>
                </a:solidFill>
              </a:rPr>
              <a:t>Aspergillus </a:t>
            </a:r>
            <a:r>
              <a:rPr lang="hu-HU" altLang="hu-HU" b="1" i="1" dirty="0" err="1">
                <a:solidFill>
                  <a:schemeClr val="tx2"/>
                </a:solidFill>
              </a:rPr>
              <a:t>flavus</a:t>
            </a:r>
            <a:r>
              <a:rPr lang="hu-HU" altLang="hu-HU" b="1" dirty="0" err="1">
                <a:solidFill>
                  <a:schemeClr val="tx2"/>
                </a:solidFill>
              </a:rPr>
              <a:t>-szal</a:t>
            </a:r>
            <a:r>
              <a:rPr lang="hu-HU" altLang="hu-HU" b="1" dirty="0">
                <a:solidFill>
                  <a:schemeClr val="tx2"/>
                </a:solidFill>
              </a:rPr>
              <a:t> szemben, rangsorok, 2014</a:t>
            </a:r>
          </a:p>
        </p:txBody>
      </p:sp>
      <p:sp>
        <p:nvSpPr>
          <p:cNvPr id="26628" name="Oval 4"/>
          <p:cNvSpPr>
            <a:spLocks noChangeArrowheads="1"/>
          </p:cNvSpPr>
          <p:nvPr/>
        </p:nvSpPr>
        <p:spPr bwMode="auto">
          <a:xfrm>
            <a:off x="323850" y="1268413"/>
            <a:ext cx="1152525" cy="2232025"/>
          </a:xfrm>
          <a:prstGeom prst="ellipse">
            <a:avLst/>
          </a:prstGeom>
          <a:solidFill>
            <a:srgbClr val="FFFF00">
              <a:alpha val="54117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sp>
        <p:nvSpPr>
          <p:cNvPr id="26629" name="Oval 5"/>
          <p:cNvSpPr>
            <a:spLocks noChangeArrowheads="1"/>
          </p:cNvSpPr>
          <p:nvPr/>
        </p:nvSpPr>
        <p:spPr bwMode="auto">
          <a:xfrm>
            <a:off x="7380288" y="2276475"/>
            <a:ext cx="1368425" cy="1368425"/>
          </a:xfrm>
          <a:prstGeom prst="ellipse">
            <a:avLst/>
          </a:prstGeom>
          <a:solidFill>
            <a:schemeClr val="accent1">
              <a:alpha val="36862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endParaRPr lang="hu-HU" altLang="hu-HU"/>
          </a:p>
        </p:txBody>
      </p:sp>
      <p:graphicFrame>
        <p:nvGraphicFramePr>
          <p:cNvPr id="26630" name="Group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1771342"/>
              </p:ext>
            </p:extLst>
          </p:nvPr>
        </p:nvGraphicFramePr>
        <p:xfrm>
          <a:off x="684213" y="4941888"/>
          <a:ext cx="6264275" cy="1676400"/>
        </p:xfrm>
        <a:graphic>
          <a:graphicData uri="http://schemas.openxmlformats.org/drawingml/2006/table">
            <a:tbl>
              <a:tblPr/>
              <a:tblGrid>
                <a:gridCol w="1511300"/>
                <a:gridCol w="1336675"/>
                <a:gridCol w="1139825"/>
                <a:gridCol w="1136650"/>
                <a:gridCol w="1139825"/>
              </a:tblGrid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Összefüggések</a:t>
                      </a:r>
                      <a:endParaRPr kumimoji="0" lang="hu-HU" altLang="hu-H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cs typeface="Arial" charset="0"/>
                      </a:endParaRP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F. gram.</a:t>
                      </a: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F. vert.</a:t>
                      </a: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A. flavus</a:t>
                      </a: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Kontr</a:t>
                      </a: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Book Antiqua" panose="02040602050305030304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F. vert.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0.3833**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anose="02040602050305030304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anose="02040602050305030304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anose="02040602050305030304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A. flavus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0.0735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0.1997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anose="02040602050305030304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anose="02040602050305030304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Kontroll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0.3551**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0.5429***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0.1944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hu-HU" altLang="hu-HU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Book Antiqua" panose="02040602050305030304" pitchFamily="18" charset="0"/>
                        <a:cs typeface="Arial" charset="0"/>
                      </a:endParaRP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035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Átlag</a:t>
                      </a:r>
                    </a:p>
                  </a:txBody>
                  <a:tcPr anchor="b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0.6617***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0.7764***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0.5360***</a:t>
                      </a:r>
                    </a:p>
                  </a:txBody>
                  <a:tcPr anchor="b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Tahoma" pitchFamily="34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Book Antiqua" panose="02040602050305030304" pitchFamily="18" charset="0"/>
                          <a:cs typeface="Arial" charset="0"/>
                        </a:rPr>
                        <a:t>0.7641***</a:t>
                      </a:r>
                    </a:p>
                  </a:txBody>
                  <a:tcPr anchor="b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38100" cap="flat" cmpd="sng" algn="ctr">
                      <a:solidFill>
                        <a:srgbClr val="FF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59" name="Text Box 41"/>
          <p:cNvSpPr txBox="1">
            <a:spLocks noChangeArrowheads="1"/>
          </p:cNvSpPr>
          <p:nvPr/>
        </p:nvSpPr>
        <p:spPr bwMode="auto">
          <a:xfrm>
            <a:off x="7092950" y="5157788"/>
            <a:ext cx="2051050" cy="95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 sz="1400" b="1" dirty="0">
                <a:solidFill>
                  <a:srgbClr val="FFFF00"/>
                </a:solidFill>
                <a:latin typeface="Book Antiqua" pitchFamily="18" charset="0"/>
              </a:rPr>
              <a:t>***</a:t>
            </a:r>
            <a:r>
              <a:rPr lang="hu-HU" altLang="hu-HU" sz="1400" b="1" dirty="0">
                <a:solidFill>
                  <a:srgbClr val="002060"/>
                </a:solidFill>
                <a:latin typeface="Book Antiqua" pitchFamily="18" charset="0"/>
              </a:rPr>
              <a:t>P=0.001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 b="1" dirty="0">
                <a:solidFill>
                  <a:srgbClr val="002060"/>
                </a:solidFill>
                <a:latin typeface="Book Antiqua" pitchFamily="18" charset="0"/>
              </a:rPr>
              <a:t>**  P=0.01 </a:t>
            </a:r>
          </a:p>
          <a:p>
            <a:pPr eaLnBrk="1" hangingPunct="1">
              <a:spcBef>
                <a:spcPct val="50000"/>
              </a:spcBef>
            </a:pPr>
            <a:r>
              <a:rPr lang="hu-HU" altLang="hu-HU" sz="1400" b="1" dirty="0">
                <a:solidFill>
                  <a:srgbClr val="002060"/>
                </a:solidFill>
                <a:latin typeface="Book Antiqua" pitchFamily="18" charset="0"/>
              </a:rPr>
              <a:t>*    P=0.05</a:t>
            </a:r>
          </a:p>
        </p:txBody>
      </p:sp>
    </p:spTree>
    <p:extLst>
      <p:ext uri="{BB962C8B-B14F-4D97-AF65-F5344CB8AC3E}">
        <p14:creationId xmlns:p14="http://schemas.microsoft.com/office/powerpoint/2010/main" val="3402940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um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986393"/>
              </p:ext>
            </p:extLst>
          </p:nvPr>
        </p:nvGraphicFramePr>
        <p:xfrm>
          <a:off x="179512" y="1610748"/>
          <a:ext cx="8779714" cy="52472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Diagram" r:id="rId3" imgW="9324989" imgH="5572260" progId="Excel.Chart.8">
                  <p:embed/>
                </p:oleObj>
              </mc:Choice>
              <mc:Fallback>
                <p:oleObj name="Diagram" r:id="rId3" imgW="9324989" imgH="5572260" progId="Excel.Char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9512" y="1610748"/>
                        <a:ext cx="8779714" cy="52472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zövegdoboz 8"/>
          <p:cNvSpPr txBox="1"/>
          <p:nvPr/>
        </p:nvSpPr>
        <p:spPr>
          <a:xfrm>
            <a:off x="827584" y="620688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 smtClean="0"/>
              <a:t>Aspergillus</a:t>
            </a:r>
            <a:r>
              <a:rPr lang="hu-HU" sz="2400" dirty="0" smtClean="0"/>
              <a:t> </a:t>
            </a:r>
            <a:r>
              <a:rPr lang="hu-HU" sz="2400" dirty="0" err="1" smtClean="0"/>
              <a:t>flavus</a:t>
            </a:r>
            <a:r>
              <a:rPr lang="hu-HU" sz="2400" dirty="0" smtClean="0"/>
              <a:t> rezisztencia a szerb-magyar kísérletben, 2012-2013</a:t>
            </a: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75210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18" name="Objektum 1"/>
          <p:cNvGraphicFramePr>
            <a:graphicFrameLocks noChangeAspect="1"/>
          </p:cNvGraphicFramePr>
          <p:nvPr/>
        </p:nvGraphicFramePr>
        <p:xfrm>
          <a:off x="0" y="549275"/>
          <a:ext cx="5661025" cy="328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" name="Diagram" r:id="rId3" imgW="7353289" imgH="4267080" progId="Excel.Chart.8">
                  <p:embed/>
                </p:oleObj>
              </mc:Choice>
              <mc:Fallback>
                <p:oleObj name="Diagram" r:id="rId3" imgW="7353289" imgH="426708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49275"/>
                        <a:ext cx="5661025" cy="328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819" name="Objektum 2"/>
          <p:cNvGraphicFramePr>
            <a:graphicFrameLocks noChangeAspect="1"/>
          </p:cNvGraphicFramePr>
          <p:nvPr/>
        </p:nvGraphicFramePr>
        <p:xfrm>
          <a:off x="3636963" y="3789363"/>
          <a:ext cx="5476875" cy="2976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Diagram" r:id="rId5" imgW="8848745" imgH="4819770" progId="Excel.Chart.8">
                  <p:embed/>
                </p:oleObj>
              </mc:Choice>
              <mc:Fallback>
                <p:oleObj name="Diagram" r:id="rId5" imgW="8848745" imgH="481977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36963" y="3789363"/>
                        <a:ext cx="5476875" cy="2976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llipszis 1"/>
          <p:cNvSpPr/>
          <p:nvPr/>
        </p:nvSpPr>
        <p:spPr>
          <a:xfrm>
            <a:off x="971550" y="2636838"/>
            <a:ext cx="936625" cy="503237"/>
          </a:xfrm>
          <a:prstGeom prst="ellipse">
            <a:avLst/>
          </a:prstGeom>
          <a:solidFill>
            <a:schemeClr val="accent1">
              <a:alpha val="2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3" name="Ellipszis 2"/>
          <p:cNvSpPr/>
          <p:nvPr/>
        </p:nvSpPr>
        <p:spPr>
          <a:xfrm>
            <a:off x="4683125" y="5805488"/>
            <a:ext cx="647700" cy="431800"/>
          </a:xfrm>
          <a:prstGeom prst="ellipse">
            <a:avLst/>
          </a:prstGeom>
          <a:solidFill>
            <a:schemeClr val="accent1">
              <a:alpha val="3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4" name="Ellipszis 3"/>
          <p:cNvSpPr/>
          <p:nvPr/>
        </p:nvSpPr>
        <p:spPr>
          <a:xfrm>
            <a:off x="1728788" y="1330325"/>
            <a:ext cx="1727200" cy="647700"/>
          </a:xfrm>
          <a:prstGeom prst="ellipse">
            <a:avLst/>
          </a:prstGeom>
          <a:solidFill>
            <a:srgbClr val="FFFF00">
              <a:alpha val="38000"/>
            </a:srgb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5040313" y="5084763"/>
            <a:ext cx="684212" cy="576262"/>
          </a:xfrm>
          <a:prstGeom prst="ellipse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hu-HU"/>
          </a:p>
        </p:txBody>
      </p:sp>
      <p:sp>
        <p:nvSpPr>
          <p:cNvPr id="34824" name="Szövegdoboz 5"/>
          <p:cNvSpPr txBox="1">
            <a:spLocks noChangeArrowheads="1"/>
          </p:cNvSpPr>
          <p:nvPr/>
        </p:nvSpPr>
        <p:spPr bwMode="auto">
          <a:xfrm>
            <a:off x="5724525" y="992188"/>
            <a:ext cx="32400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600" dirty="0">
                <a:solidFill>
                  <a:srgbClr val="002060"/>
                </a:solidFill>
                <a:latin typeface="Arial" charset="0"/>
              </a:rPr>
              <a:t>Sárga nélkül: r=0.7156, P=0.001</a:t>
            </a:r>
          </a:p>
        </p:txBody>
      </p:sp>
      <p:graphicFrame>
        <p:nvGraphicFramePr>
          <p:cNvPr id="34825" name="Objektu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59008"/>
              </p:ext>
            </p:extLst>
          </p:nvPr>
        </p:nvGraphicFramePr>
        <p:xfrm>
          <a:off x="5724524" y="1344498"/>
          <a:ext cx="3023939" cy="18400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9" name="Diagram" r:id="rId8" imgW="4362377" imgH="2647890" progId="Excel.Chart.8">
                  <p:embed/>
                </p:oleObj>
              </mc:Choice>
              <mc:Fallback>
                <p:oleObj name="Diagram" r:id="rId8" imgW="4362377" imgH="264789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24524" y="1344498"/>
                        <a:ext cx="3023939" cy="18400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6" name="Szövegdoboz 7"/>
          <p:cNvSpPr txBox="1">
            <a:spLocks noChangeArrowheads="1"/>
          </p:cNvSpPr>
          <p:nvPr/>
        </p:nvSpPr>
        <p:spPr bwMode="auto">
          <a:xfrm>
            <a:off x="214313" y="0"/>
            <a:ext cx="89296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32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4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Blip>
                <a:blip r:embed="rId7"/>
              </a:buBlip>
              <a:defRPr sz="2000"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hu-HU" altLang="hu-HU" sz="1800" b="1" dirty="0">
                <a:solidFill>
                  <a:srgbClr val="002060"/>
                </a:solidFill>
                <a:latin typeface="Arial" charset="0"/>
              </a:rPr>
              <a:t>MKK 2013 kísérlet, összefüggések a fertőzöttség és toxintartalom között, 2013</a:t>
            </a:r>
          </a:p>
        </p:txBody>
      </p:sp>
    </p:spTree>
    <p:extLst>
      <p:ext uri="{BB962C8B-B14F-4D97-AF65-F5344CB8AC3E}">
        <p14:creationId xmlns:p14="http://schemas.microsoft.com/office/powerpoint/2010/main" val="78022495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Áramlás">
  <a:themeElements>
    <a:clrScheme name="Áramlás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Áramlás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Áramlás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Áramlás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  <a:fontScheme name="Áramlás">
    <a:majorFont>
      <a:latin typeface="Calibri"/>
      <a:ea typeface=""/>
      <a:cs typeface=""/>
      <a:font script="Jpan" typeface="ＭＳ Ｐゴシック"/>
      <a:font script="Hang" typeface="HY중고딕"/>
      <a:font script="Hans" typeface="隶书"/>
      <a:font script="Hant" typeface="微軟正黑體"/>
      <a:font script="Arab" typeface="Traditional Arabic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Constantia"/>
      <a:ea typeface=""/>
      <a:cs typeface=""/>
      <a:font script="Jpan" typeface="HGP明朝E"/>
      <a:font script="Hang" typeface="HY신명조"/>
      <a:font script="Hans" typeface="宋体"/>
      <a:font script="Hant" typeface="新細明體"/>
      <a:font script="Arab" typeface="Majalla UI"/>
      <a:font script="Hebr" typeface="David"/>
      <a:font script="Thai" typeface="Browall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inorFont>
  </a:fontScheme>
  <a:fmtScheme name="Áramlás">
    <a:fillStyleLst>
      <a:solidFill>
        <a:schemeClr val="phClr"/>
      </a:solidFill>
      <a:gradFill rotWithShape="1">
        <a:gsLst>
          <a:gs pos="0">
            <a:schemeClr val="phClr">
              <a:tint val="70000"/>
              <a:satMod val="130000"/>
            </a:schemeClr>
          </a:gs>
          <a:gs pos="43000">
            <a:schemeClr val="phClr">
              <a:tint val="44000"/>
              <a:satMod val="165000"/>
            </a:schemeClr>
          </a:gs>
          <a:gs pos="93000">
            <a:schemeClr val="phClr">
              <a:tint val="15000"/>
              <a:satMod val="165000"/>
            </a:schemeClr>
          </a:gs>
          <a:gs pos="100000">
            <a:schemeClr val="phClr">
              <a:tint val="5000"/>
              <a:satMod val="250000"/>
            </a:schemeClr>
          </a:gs>
        </a:gsLst>
        <a:path path="circle">
          <a:fillToRect l="50000" t="130000" r="50000" b="-30000"/>
        </a:path>
      </a:gradFill>
      <a:gradFill rotWithShape="1">
        <a:gsLst>
          <a:gs pos="0">
            <a:schemeClr val="phClr">
              <a:tint val="98000"/>
              <a:shade val="25000"/>
              <a:satMod val="250000"/>
            </a:schemeClr>
          </a:gs>
          <a:gs pos="68000">
            <a:schemeClr val="phClr">
              <a:tint val="86000"/>
              <a:satMod val="115000"/>
            </a:schemeClr>
          </a:gs>
          <a:gs pos="100000">
            <a:schemeClr val="phClr">
              <a:tint val="50000"/>
              <a:satMod val="150000"/>
            </a:schemeClr>
          </a:gs>
        </a:gsLst>
        <a:path path="circle">
          <a:fillToRect l="50000" t="130000" r="50000" b="-30000"/>
        </a:path>
      </a:gradFill>
    </a:fillStyleLst>
    <a:lnStyleLst>
      <a:ln w="9525" cap="flat" cmpd="sng" algn="ctr">
        <a:solidFill>
          <a:schemeClr val="phClr">
            <a:shade val="50000"/>
            <a:satMod val="103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</a:effectStyle>
      <a:effectStyle>
        <a:effectLst>
          <a:outerShdw blurRad="57150" dist="38100" dir="5400000" algn="ctr" rotWithShape="0">
            <a:schemeClr val="phClr">
              <a:shade val="9000"/>
              <a:satMod val="105000"/>
              <a:alpha val="48000"/>
            </a:schemeClr>
          </a:outerShdw>
        </a:effectLst>
        <a:scene3d>
          <a:camera prst="orthographicFront" fov="0">
            <a:rot lat="0" lon="0" rev="0"/>
          </a:camera>
          <a:lightRig rig="glow" dir="tl">
            <a:rot lat="0" lon="0" rev="900000"/>
          </a:lightRig>
        </a:scene3d>
        <a:sp3d prstMaterial="powder">
          <a:bevelT w="25400" h="381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80000"/>
              <a:satMod val="400000"/>
            </a:schemeClr>
          </a:gs>
          <a:gs pos="25000">
            <a:schemeClr val="phClr">
              <a:tint val="83000"/>
              <a:satMod val="320000"/>
            </a:schemeClr>
          </a:gs>
          <a:gs pos="100000">
            <a:schemeClr val="phClr">
              <a:shade val="15000"/>
              <a:satMod val="320000"/>
            </a:schemeClr>
          </a:gs>
        </a:gsLst>
        <a:path path="circle">
          <a:fillToRect l="10000" t="110000" r="10000" b="100000"/>
        </a:path>
      </a:gra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50000"/>
            </a:schemeClr>
          </a:duotone>
        </a:blip>
        <a:tile tx="0" ty="0" sx="65000" sy="65000" flip="none" algn="tl"/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1194</TotalTime>
  <Words>1152</Words>
  <Application>Microsoft Office PowerPoint</Application>
  <PresentationFormat>Diavetítés a képernyőre (4:3 oldalarány)</PresentationFormat>
  <Paragraphs>197</Paragraphs>
  <Slides>28</Slides>
  <Notes>1</Notes>
  <HiddenSlides>0</HiddenSlides>
  <MMClips>0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4</vt:i4>
      </vt:variant>
      <vt:variant>
        <vt:lpstr>Diacímek</vt:lpstr>
      </vt:variant>
      <vt:variant>
        <vt:i4>28</vt:i4>
      </vt:variant>
    </vt:vector>
  </HeadingPairs>
  <TitlesOfParts>
    <vt:vector size="33" baseType="lpstr">
      <vt:lpstr>Áramlás</vt:lpstr>
      <vt:lpstr>Munkalap</vt:lpstr>
      <vt:lpstr>Diagram</vt:lpstr>
      <vt:lpstr>Microsoft Office Excel munkalap</vt:lpstr>
      <vt:lpstr>Chart</vt:lpstr>
      <vt:lpstr>Hogyan termeljünk alacsony toxin tartalmú búzát és kukoricát? </vt:lpstr>
      <vt:lpstr>A probléma</vt:lpstr>
      <vt:lpstr>PowerPoint bemutató</vt:lpstr>
      <vt:lpstr>PowerPoint bemutató</vt:lpstr>
      <vt:lpstr>Toxinok</vt:lpstr>
      <vt:lpstr>PowerPoint bemutató</vt:lpstr>
      <vt:lpstr>PowerPoint bemutató</vt:lpstr>
      <vt:lpstr>PowerPoint bemutató</vt:lpstr>
      <vt:lpstr>PowerPoint bemutató</vt:lpstr>
      <vt:lpstr>PowerPoint bemutató</vt:lpstr>
      <vt:lpstr>Magyar Kukorica Klub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Néhány következtetés</vt:lpstr>
      <vt:lpstr>Tennivalók I.</vt:lpstr>
      <vt:lpstr>Tennivalók II.</vt:lpstr>
      <vt:lpstr>Köszönetnyilvánítás</vt:lpstr>
      <vt:lpstr>PowerPoint bemutató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bemutató</dc:title>
  <dc:creator>mesterhazya</dc:creator>
  <cp:lastModifiedBy>mesterhazya</cp:lastModifiedBy>
  <cp:revision>40</cp:revision>
  <dcterms:created xsi:type="dcterms:W3CDTF">2015-04-29T06:29:14Z</dcterms:created>
  <dcterms:modified xsi:type="dcterms:W3CDTF">2015-05-07T11:17:22Z</dcterms:modified>
</cp:coreProperties>
</file>